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8" r:id="rId2"/>
    <p:sldId id="339" r:id="rId3"/>
    <p:sldId id="333" r:id="rId4"/>
    <p:sldId id="340"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E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3365" autoAdjust="0"/>
    <p:restoredTop sz="93447" autoAdjust="0"/>
  </p:normalViewPr>
  <p:slideViewPr>
    <p:cSldViewPr snapToGrid="0">
      <p:cViewPr varScale="1">
        <p:scale>
          <a:sx n="54" d="100"/>
          <a:sy n="54" d="100"/>
        </p:scale>
        <p:origin x="64" y="2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530675-66A3-454B-AB4B-B57919482C9B}" type="datetimeFigureOut">
              <a:rPr lang="en-US" smtClean="0"/>
              <a:t>10/10/2023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7DBE7E-5016-4CDD-9AE5-6DAF5DBDFE05}" type="slidenum">
              <a:rPr lang="en-US" smtClean="0"/>
              <a:t>‹#›</a:t>
            </a:fld>
            <a:endParaRPr lang="en-US"/>
          </a:p>
        </p:txBody>
      </p:sp>
    </p:spTree>
    <p:extLst>
      <p:ext uri="{BB962C8B-B14F-4D97-AF65-F5344CB8AC3E}">
        <p14:creationId xmlns:p14="http://schemas.microsoft.com/office/powerpoint/2010/main" val="1055312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venir Next LT Pro Light" panose="020B0304020202020204" pitchFamily="34" charset="0"/>
              </a:rPr>
              <a:t>High-quality, straightforward, actionable, and widely understood strategic plan: vision, mission, purpose; core and aspirational values; strategic anchors; strategic imperatives; goals, objectives, and benchmarks; core tasks and timeline; and key performance indicators.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venir Next LT Pro Light" panose="020B03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venir Next LT Pro Light" panose="020B0304020202020204" pitchFamily="34" charset="0"/>
              </a:rPr>
              <a:t>Workshop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Unpacking the Aitkin County Vision b. Reinvigorating Teams c. Leading and Supporting Positive Change d. Supporting an Appreciative Culture e. Transforming Workplace Conflict f. GE Workout g. Reducing Workplace Stress</a:t>
            </a:r>
            <a:endParaRPr lang="en-US" sz="1200" dirty="0">
              <a:latin typeface="Avenir Next LT Pro Light" panose="020B03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venir Next LT Pro Light" panose="020B03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venir Next LT Pro Light" panose="020B0304020202020204" pitchFamily="34" charset="0"/>
            </a:endParaRPr>
          </a:p>
          <a:p>
            <a:endParaRPr lang="en-US" dirty="0"/>
          </a:p>
        </p:txBody>
      </p:sp>
      <p:sp>
        <p:nvSpPr>
          <p:cNvPr id="4" name="Slide Number Placeholder 3"/>
          <p:cNvSpPr>
            <a:spLocks noGrp="1"/>
          </p:cNvSpPr>
          <p:nvPr>
            <p:ph type="sldNum" sz="quarter" idx="5"/>
          </p:nvPr>
        </p:nvSpPr>
        <p:spPr/>
        <p:txBody>
          <a:bodyPr/>
          <a:lstStyle/>
          <a:p>
            <a:fld id="{E67DBE7E-5016-4CDD-9AE5-6DAF5DBDFE05}" type="slidenum">
              <a:rPr lang="en-US" smtClean="0"/>
              <a:t>1</a:t>
            </a:fld>
            <a:endParaRPr lang="en-US"/>
          </a:p>
        </p:txBody>
      </p:sp>
    </p:spTree>
    <p:extLst>
      <p:ext uri="{BB962C8B-B14F-4D97-AF65-F5344CB8AC3E}">
        <p14:creationId xmlns:p14="http://schemas.microsoft.com/office/powerpoint/2010/main" val="1571207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A1E1DF-15B3-42CD-9AA2-DE8A293CA90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13110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Notes:</a:t>
            </a:r>
          </a:p>
          <a:p>
            <a:r>
              <a:rPr lang="en-US" dirty="0"/>
              <a:t>By assembling people from different parts of the organization it makes it easier to see inefficiencies. If you ask for a customized report, it may actually cause extra, unintended work for the people involved. You can ask the “5 Whys” – why is it necessary? Why is that? And Why is that?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A1E1DF-15B3-42CD-9AA2-DE8A293CA90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5532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1200"/>
              </a:spcAft>
            </a:pPr>
            <a:r>
              <a:rPr lang="en-US" sz="1200" dirty="0">
                <a:effectLst/>
                <a:latin typeface="Avenir Next LT Pro Light" panose="020B0304020202020204" pitchFamily="34" charset="0"/>
                <a:ea typeface="Calibri" panose="020F0502020204030204" pitchFamily="34" charset="0"/>
              </a:rPr>
              <a:t>Unlike the more commonly known SWOT analysis (which looks at Strengths, Weaknesses, Opportunities, and Threats), SOAR Analysis has a more positive and forward-looking lens. Instead of focusing on weaknesses and threats, SOAR emphasizes leveraging strengths and opportunities to realize an organization's aspirations and achieve desired results. It's particularly useful for organizations like Aitkin, who want to cultivate a positive, strengths-based culture and approach to planning. However positive it may seem, SOAR is also very realistic, and positions what we typically call weaknesses and threats as creative opportunities and critical aspirations. It ultimately values tangible results that can be observed or measured. We will begin our discussion based on my analysis of Aitkin’s </a:t>
            </a:r>
            <a:r>
              <a:rPr lang="en-US" sz="1200" dirty="0" err="1">
                <a:effectLst/>
                <a:latin typeface="Avenir Next LT Pro Light" panose="020B0304020202020204" pitchFamily="34" charset="0"/>
                <a:ea typeface="Calibri" panose="020F0502020204030204" pitchFamily="34" charset="0"/>
              </a:rPr>
              <a:t>organizaitonal</a:t>
            </a:r>
            <a:r>
              <a:rPr lang="en-US" sz="1200" dirty="0">
                <a:effectLst/>
                <a:latin typeface="Avenir Next LT Pro Light" panose="020B0304020202020204" pitchFamily="34" charset="0"/>
                <a:ea typeface="Calibri" panose="020F0502020204030204" pitchFamily="34" charset="0"/>
              </a:rPr>
              <a:t> strengths, which include:</a:t>
            </a:r>
            <a:endParaRPr lang="en-US" sz="1100" dirty="0">
              <a:effectLst/>
              <a:latin typeface="Avenir Next LT Pro Light" panose="020B030402020202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200" dirty="0">
                <a:effectLst/>
                <a:latin typeface="Avenir Next LT Pro Light" panose="020B0304020202020204" pitchFamily="34" charset="0"/>
                <a:ea typeface="Times New Roman" panose="02020603050405020304" pitchFamily="18" charset="0"/>
              </a:rPr>
              <a:t>Group Facilitation</a:t>
            </a:r>
            <a:endParaRPr lang="en-US" sz="1100" dirty="0">
              <a:effectLst/>
              <a:latin typeface="Avenir Next LT Pro Light" panose="020B030402020202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200" dirty="0">
                <a:effectLst/>
                <a:latin typeface="Avenir Next LT Pro Light" panose="020B0304020202020204" pitchFamily="34" charset="0"/>
                <a:ea typeface="Times New Roman" panose="02020603050405020304" pitchFamily="18" charset="0"/>
              </a:rPr>
              <a:t>Group Decision-Making</a:t>
            </a:r>
            <a:endParaRPr lang="en-US" sz="1100" dirty="0">
              <a:effectLst/>
              <a:latin typeface="Avenir Next LT Pro Light" panose="020B030402020202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200" dirty="0">
                <a:effectLst/>
                <a:latin typeface="Avenir Next LT Pro Light" panose="020B0304020202020204" pitchFamily="34" charset="0"/>
                <a:ea typeface="Times New Roman" panose="02020603050405020304" pitchFamily="18" charset="0"/>
              </a:rPr>
              <a:t>Empathy/Understanding</a:t>
            </a:r>
            <a:endParaRPr lang="en-US" sz="1100" dirty="0">
              <a:effectLst/>
              <a:latin typeface="Avenir Next LT Pro Light" panose="020B030402020202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200" dirty="0">
                <a:effectLst/>
                <a:latin typeface="Avenir Next LT Pro Light" panose="020B0304020202020204" pitchFamily="34" charset="0"/>
                <a:ea typeface="Times New Roman" panose="02020603050405020304" pitchFamily="18" charset="0"/>
              </a:rPr>
              <a:t>Guided Learning</a:t>
            </a:r>
            <a:endParaRPr lang="en-US" sz="1100" dirty="0">
              <a:effectLst/>
              <a:latin typeface="Avenir Next LT Pro Light" panose="020B030402020202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200" dirty="0">
                <a:effectLst/>
                <a:latin typeface="Avenir Next LT Pro Light" panose="020B0304020202020204" pitchFamily="34" charset="0"/>
                <a:ea typeface="Times New Roman" panose="02020603050405020304" pitchFamily="18" charset="0"/>
              </a:rPr>
              <a:t>Inspirational Leadership</a:t>
            </a:r>
            <a:endParaRPr lang="en-US" sz="1100" dirty="0">
              <a:effectLst/>
              <a:latin typeface="Avenir Next LT Pro Light" panose="020B030402020202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200" dirty="0">
                <a:effectLst/>
                <a:latin typeface="Avenir Next LT Pro Light" panose="020B0304020202020204" pitchFamily="34" charset="0"/>
                <a:ea typeface="Times New Roman" panose="02020603050405020304" pitchFamily="18" charset="0"/>
              </a:rPr>
              <a:t>Emotional Support</a:t>
            </a:r>
            <a:endParaRPr lang="en-US" sz="1100" dirty="0">
              <a:effectLst/>
              <a:latin typeface="Avenir Next LT Pro Light" panose="020B030402020202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200" dirty="0">
                <a:effectLst/>
                <a:latin typeface="Avenir Next LT Pro Light" panose="020B0304020202020204" pitchFamily="34" charset="0"/>
                <a:ea typeface="Times New Roman" panose="02020603050405020304" pitchFamily="18" charset="0"/>
              </a:rPr>
              <a:t>Consensus Building</a:t>
            </a:r>
            <a:endParaRPr lang="en-US" sz="1100" dirty="0">
              <a:effectLst/>
              <a:latin typeface="Avenir Next LT Pro Light" panose="020B030402020202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200" dirty="0">
                <a:effectLst/>
                <a:latin typeface="Avenir Next LT Pro Light" panose="020B0304020202020204" pitchFamily="34" charset="0"/>
                <a:ea typeface="Times New Roman" panose="02020603050405020304" pitchFamily="18" charset="0"/>
              </a:rPr>
              <a:t>Experience Sharing</a:t>
            </a:r>
            <a:endParaRPr lang="en-US" sz="1100" dirty="0">
              <a:effectLst/>
              <a:latin typeface="Avenir Next LT Pro Light" panose="020B030402020202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200" dirty="0">
                <a:effectLst/>
                <a:latin typeface="Avenir Next LT Pro Light" panose="020B0304020202020204" pitchFamily="34" charset="0"/>
                <a:ea typeface="Times New Roman" panose="02020603050405020304" pitchFamily="18" charset="0"/>
              </a:rPr>
              <a:t>Analytical Capability</a:t>
            </a:r>
            <a:endParaRPr lang="en-US" sz="1100" dirty="0">
              <a:effectLst/>
              <a:latin typeface="Avenir Next LT Pro Light" panose="020B030402020202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E67DBE7E-5016-4CDD-9AE5-6DAF5DBDFE05}" type="slidenum">
              <a:rPr lang="en-US" smtClean="0"/>
              <a:t>5</a:t>
            </a:fld>
            <a:endParaRPr lang="en-US"/>
          </a:p>
        </p:txBody>
      </p:sp>
    </p:spTree>
    <p:extLst>
      <p:ext uri="{BB962C8B-B14F-4D97-AF65-F5344CB8AC3E}">
        <p14:creationId xmlns:p14="http://schemas.microsoft.com/office/powerpoint/2010/main" val="2099257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900E7-3D0E-3715-E6C2-4858BFFC4B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F61727D-263C-846D-D66F-888B96995D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F2D7BA4-A150-CDAF-9BA6-084CDA8BF2D5}"/>
              </a:ext>
            </a:extLst>
          </p:cNvPr>
          <p:cNvSpPr>
            <a:spLocks noGrp="1"/>
          </p:cNvSpPr>
          <p:nvPr>
            <p:ph type="dt" sz="half" idx="10"/>
          </p:nvPr>
        </p:nvSpPr>
        <p:spPr/>
        <p:txBody>
          <a:bodyPr/>
          <a:lstStyle/>
          <a:p>
            <a:fld id="{D5D92A92-ECBD-4784-9074-C34A16CF1A1A}" type="datetimeFigureOut">
              <a:rPr lang="en-US" smtClean="0"/>
              <a:t>10/9/2023</a:t>
            </a:fld>
            <a:endParaRPr lang="en-US"/>
          </a:p>
        </p:txBody>
      </p:sp>
      <p:sp>
        <p:nvSpPr>
          <p:cNvPr id="5" name="Footer Placeholder 4">
            <a:extLst>
              <a:ext uri="{FF2B5EF4-FFF2-40B4-BE49-F238E27FC236}">
                <a16:creationId xmlns:a16="http://schemas.microsoft.com/office/drawing/2014/main" id="{A625BC12-97A3-3422-CAC7-B526DE4A3A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EF048E-A82D-084C-3063-C37F796799A0}"/>
              </a:ext>
            </a:extLst>
          </p:cNvPr>
          <p:cNvSpPr>
            <a:spLocks noGrp="1"/>
          </p:cNvSpPr>
          <p:nvPr>
            <p:ph type="sldNum" sz="quarter" idx="12"/>
          </p:nvPr>
        </p:nvSpPr>
        <p:spPr/>
        <p:txBody>
          <a:bodyPr/>
          <a:lstStyle/>
          <a:p>
            <a:fld id="{36C4581C-4717-4C58-B4D0-13A14D207E72}" type="slidenum">
              <a:rPr lang="en-US" smtClean="0"/>
              <a:t>‹#›</a:t>
            </a:fld>
            <a:endParaRPr lang="en-US"/>
          </a:p>
        </p:txBody>
      </p:sp>
    </p:spTree>
    <p:extLst>
      <p:ext uri="{BB962C8B-B14F-4D97-AF65-F5344CB8AC3E}">
        <p14:creationId xmlns:p14="http://schemas.microsoft.com/office/powerpoint/2010/main" val="54432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0343D-AB94-0317-EA11-98B275EDEF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B166328-4684-B114-C558-1D19A30B9DE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E795B6-3ECB-AFC2-6905-79A03FF5939D}"/>
              </a:ext>
            </a:extLst>
          </p:cNvPr>
          <p:cNvSpPr>
            <a:spLocks noGrp="1"/>
          </p:cNvSpPr>
          <p:nvPr>
            <p:ph type="dt" sz="half" idx="10"/>
          </p:nvPr>
        </p:nvSpPr>
        <p:spPr/>
        <p:txBody>
          <a:bodyPr/>
          <a:lstStyle/>
          <a:p>
            <a:fld id="{D5D92A92-ECBD-4784-9074-C34A16CF1A1A}" type="datetimeFigureOut">
              <a:rPr lang="en-US" smtClean="0"/>
              <a:t>10/9/2023</a:t>
            </a:fld>
            <a:endParaRPr lang="en-US"/>
          </a:p>
        </p:txBody>
      </p:sp>
      <p:sp>
        <p:nvSpPr>
          <p:cNvPr id="5" name="Footer Placeholder 4">
            <a:extLst>
              <a:ext uri="{FF2B5EF4-FFF2-40B4-BE49-F238E27FC236}">
                <a16:creationId xmlns:a16="http://schemas.microsoft.com/office/drawing/2014/main" id="{A434A04C-EEBA-1F00-5162-9872630F7D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F09F75-4A51-680A-5BC6-3C5D0E08A08F}"/>
              </a:ext>
            </a:extLst>
          </p:cNvPr>
          <p:cNvSpPr>
            <a:spLocks noGrp="1"/>
          </p:cNvSpPr>
          <p:nvPr>
            <p:ph type="sldNum" sz="quarter" idx="12"/>
          </p:nvPr>
        </p:nvSpPr>
        <p:spPr/>
        <p:txBody>
          <a:bodyPr/>
          <a:lstStyle/>
          <a:p>
            <a:fld id="{36C4581C-4717-4C58-B4D0-13A14D207E72}" type="slidenum">
              <a:rPr lang="en-US" smtClean="0"/>
              <a:t>‹#›</a:t>
            </a:fld>
            <a:endParaRPr lang="en-US"/>
          </a:p>
        </p:txBody>
      </p:sp>
    </p:spTree>
    <p:extLst>
      <p:ext uri="{BB962C8B-B14F-4D97-AF65-F5344CB8AC3E}">
        <p14:creationId xmlns:p14="http://schemas.microsoft.com/office/powerpoint/2010/main" val="7920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33FED5-2E5B-47D7-4BBD-5512F22AEB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59A5E2E-F276-6453-7B84-6BDD64BB20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81421E-2636-6863-FE09-9507404641D3}"/>
              </a:ext>
            </a:extLst>
          </p:cNvPr>
          <p:cNvSpPr>
            <a:spLocks noGrp="1"/>
          </p:cNvSpPr>
          <p:nvPr>
            <p:ph type="dt" sz="half" idx="10"/>
          </p:nvPr>
        </p:nvSpPr>
        <p:spPr/>
        <p:txBody>
          <a:bodyPr/>
          <a:lstStyle/>
          <a:p>
            <a:fld id="{D5D92A92-ECBD-4784-9074-C34A16CF1A1A}" type="datetimeFigureOut">
              <a:rPr lang="en-US" smtClean="0"/>
              <a:t>10/9/2023</a:t>
            </a:fld>
            <a:endParaRPr lang="en-US"/>
          </a:p>
        </p:txBody>
      </p:sp>
      <p:sp>
        <p:nvSpPr>
          <p:cNvPr id="5" name="Footer Placeholder 4">
            <a:extLst>
              <a:ext uri="{FF2B5EF4-FFF2-40B4-BE49-F238E27FC236}">
                <a16:creationId xmlns:a16="http://schemas.microsoft.com/office/drawing/2014/main" id="{4776A0B2-9027-C256-41E0-B457AC48C8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C8C974-A288-0C25-3FA4-F1602BBA06D9}"/>
              </a:ext>
            </a:extLst>
          </p:cNvPr>
          <p:cNvSpPr>
            <a:spLocks noGrp="1"/>
          </p:cNvSpPr>
          <p:nvPr>
            <p:ph type="sldNum" sz="quarter" idx="12"/>
          </p:nvPr>
        </p:nvSpPr>
        <p:spPr/>
        <p:txBody>
          <a:bodyPr/>
          <a:lstStyle/>
          <a:p>
            <a:fld id="{36C4581C-4717-4C58-B4D0-13A14D207E72}" type="slidenum">
              <a:rPr lang="en-US" smtClean="0"/>
              <a:t>‹#›</a:t>
            </a:fld>
            <a:endParaRPr lang="en-US"/>
          </a:p>
        </p:txBody>
      </p:sp>
    </p:spTree>
    <p:extLst>
      <p:ext uri="{BB962C8B-B14F-4D97-AF65-F5344CB8AC3E}">
        <p14:creationId xmlns:p14="http://schemas.microsoft.com/office/powerpoint/2010/main" val="2570887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2D539-DBBE-6C7D-8FE4-8EBD1CC778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7DCF3F-20E7-5E18-77C6-AD3F6C05EC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E9BC60-68CE-1FB2-7E4B-FEA3A34C2D26}"/>
              </a:ext>
            </a:extLst>
          </p:cNvPr>
          <p:cNvSpPr>
            <a:spLocks noGrp="1"/>
          </p:cNvSpPr>
          <p:nvPr>
            <p:ph type="dt" sz="half" idx="10"/>
          </p:nvPr>
        </p:nvSpPr>
        <p:spPr/>
        <p:txBody>
          <a:bodyPr/>
          <a:lstStyle/>
          <a:p>
            <a:fld id="{D5D92A92-ECBD-4784-9074-C34A16CF1A1A}" type="datetimeFigureOut">
              <a:rPr lang="en-US" smtClean="0"/>
              <a:t>10/9/2023</a:t>
            </a:fld>
            <a:endParaRPr lang="en-US"/>
          </a:p>
        </p:txBody>
      </p:sp>
      <p:sp>
        <p:nvSpPr>
          <p:cNvPr id="5" name="Footer Placeholder 4">
            <a:extLst>
              <a:ext uri="{FF2B5EF4-FFF2-40B4-BE49-F238E27FC236}">
                <a16:creationId xmlns:a16="http://schemas.microsoft.com/office/drawing/2014/main" id="{1A90AAD8-9595-0287-AE41-7EC7FF7859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A8EDF4-2050-539F-3185-6F0B0D49DB33}"/>
              </a:ext>
            </a:extLst>
          </p:cNvPr>
          <p:cNvSpPr>
            <a:spLocks noGrp="1"/>
          </p:cNvSpPr>
          <p:nvPr>
            <p:ph type="sldNum" sz="quarter" idx="12"/>
          </p:nvPr>
        </p:nvSpPr>
        <p:spPr/>
        <p:txBody>
          <a:bodyPr/>
          <a:lstStyle/>
          <a:p>
            <a:fld id="{36C4581C-4717-4C58-B4D0-13A14D207E72}" type="slidenum">
              <a:rPr lang="en-US" smtClean="0"/>
              <a:t>‹#›</a:t>
            </a:fld>
            <a:endParaRPr lang="en-US"/>
          </a:p>
        </p:txBody>
      </p:sp>
    </p:spTree>
    <p:extLst>
      <p:ext uri="{BB962C8B-B14F-4D97-AF65-F5344CB8AC3E}">
        <p14:creationId xmlns:p14="http://schemas.microsoft.com/office/powerpoint/2010/main" val="2771757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AAA55-32F4-26A2-9E8C-472145F449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435390-F954-6C05-1A32-6349AB13C4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FF1B615-B619-661A-304B-8B43382ACCCB}"/>
              </a:ext>
            </a:extLst>
          </p:cNvPr>
          <p:cNvSpPr>
            <a:spLocks noGrp="1"/>
          </p:cNvSpPr>
          <p:nvPr>
            <p:ph type="dt" sz="half" idx="10"/>
          </p:nvPr>
        </p:nvSpPr>
        <p:spPr/>
        <p:txBody>
          <a:bodyPr/>
          <a:lstStyle/>
          <a:p>
            <a:fld id="{D5D92A92-ECBD-4784-9074-C34A16CF1A1A}" type="datetimeFigureOut">
              <a:rPr lang="en-US" smtClean="0"/>
              <a:t>10/9/2023</a:t>
            </a:fld>
            <a:endParaRPr lang="en-US"/>
          </a:p>
        </p:txBody>
      </p:sp>
      <p:sp>
        <p:nvSpPr>
          <p:cNvPr id="5" name="Footer Placeholder 4">
            <a:extLst>
              <a:ext uri="{FF2B5EF4-FFF2-40B4-BE49-F238E27FC236}">
                <a16:creationId xmlns:a16="http://schemas.microsoft.com/office/drawing/2014/main" id="{336BB596-4455-12AC-264E-3C7974B036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68FA2C-C82A-2CE5-CB7D-D9D1689C798F}"/>
              </a:ext>
            </a:extLst>
          </p:cNvPr>
          <p:cNvSpPr>
            <a:spLocks noGrp="1"/>
          </p:cNvSpPr>
          <p:nvPr>
            <p:ph type="sldNum" sz="quarter" idx="12"/>
          </p:nvPr>
        </p:nvSpPr>
        <p:spPr/>
        <p:txBody>
          <a:bodyPr/>
          <a:lstStyle/>
          <a:p>
            <a:fld id="{36C4581C-4717-4C58-B4D0-13A14D207E72}" type="slidenum">
              <a:rPr lang="en-US" smtClean="0"/>
              <a:t>‹#›</a:t>
            </a:fld>
            <a:endParaRPr lang="en-US"/>
          </a:p>
        </p:txBody>
      </p:sp>
    </p:spTree>
    <p:extLst>
      <p:ext uri="{BB962C8B-B14F-4D97-AF65-F5344CB8AC3E}">
        <p14:creationId xmlns:p14="http://schemas.microsoft.com/office/powerpoint/2010/main" val="2735880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0DF97-8E83-F6D2-E2F3-3B8B800E9B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E18C31-AAE7-58C9-1C03-134DCFEBAF7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BDFF255-3391-7E96-000E-0EA9E5D2EE6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6D9238B-98BE-0078-9C6A-E73729415A4A}"/>
              </a:ext>
            </a:extLst>
          </p:cNvPr>
          <p:cNvSpPr>
            <a:spLocks noGrp="1"/>
          </p:cNvSpPr>
          <p:nvPr>
            <p:ph type="dt" sz="half" idx="10"/>
          </p:nvPr>
        </p:nvSpPr>
        <p:spPr/>
        <p:txBody>
          <a:bodyPr/>
          <a:lstStyle/>
          <a:p>
            <a:fld id="{D5D92A92-ECBD-4784-9074-C34A16CF1A1A}" type="datetimeFigureOut">
              <a:rPr lang="en-US" smtClean="0"/>
              <a:t>10/9/2023</a:t>
            </a:fld>
            <a:endParaRPr lang="en-US"/>
          </a:p>
        </p:txBody>
      </p:sp>
      <p:sp>
        <p:nvSpPr>
          <p:cNvPr id="6" name="Footer Placeholder 5">
            <a:extLst>
              <a:ext uri="{FF2B5EF4-FFF2-40B4-BE49-F238E27FC236}">
                <a16:creationId xmlns:a16="http://schemas.microsoft.com/office/drawing/2014/main" id="{A3086CCB-CBAA-0267-432B-88BEE48B35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86FADD-270A-DE9D-3ACC-8B9DF7C9C5F8}"/>
              </a:ext>
            </a:extLst>
          </p:cNvPr>
          <p:cNvSpPr>
            <a:spLocks noGrp="1"/>
          </p:cNvSpPr>
          <p:nvPr>
            <p:ph type="sldNum" sz="quarter" idx="12"/>
          </p:nvPr>
        </p:nvSpPr>
        <p:spPr/>
        <p:txBody>
          <a:bodyPr/>
          <a:lstStyle/>
          <a:p>
            <a:fld id="{36C4581C-4717-4C58-B4D0-13A14D207E72}" type="slidenum">
              <a:rPr lang="en-US" smtClean="0"/>
              <a:t>‹#›</a:t>
            </a:fld>
            <a:endParaRPr lang="en-US"/>
          </a:p>
        </p:txBody>
      </p:sp>
    </p:spTree>
    <p:extLst>
      <p:ext uri="{BB962C8B-B14F-4D97-AF65-F5344CB8AC3E}">
        <p14:creationId xmlns:p14="http://schemas.microsoft.com/office/powerpoint/2010/main" val="2287942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7F2C1-0745-EC3B-7FE7-02C3FDAA271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E56FB3-F9C3-9345-19ED-2EACA8DA7D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C296A70-F01E-42BF-E45D-F3A1D3065D4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57FFA6-E279-79F2-AD6C-B1BB162742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BAED23-9721-DF8B-FCC5-7A6E40B740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20B2ED-2251-BA55-1F99-CEAC4EC7304F}"/>
              </a:ext>
            </a:extLst>
          </p:cNvPr>
          <p:cNvSpPr>
            <a:spLocks noGrp="1"/>
          </p:cNvSpPr>
          <p:nvPr>
            <p:ph type="dt" sz="half" idx="10"/>
          </p:nvPr>
        </p:nvSpPr>
        <p:spPr/>
        <p:txBody>
          <a:bodyPr/>
          <a:lstStyle/>
          <a:p>
            <a:fld id="{D5D92A92-ECBD-4784-9074-C34A16CF1A1A}" type="datetimeFigureOut">
              <a:rPr lang="en-US" smtClean="0"/>
              <a:t>10/9/2023</a:t>
            </a:fld>
            <a:endParaRPr lang="en-US"/>
          </a:p>
        </p:txBody>
      </p:sp>
      <p:sp>
        <p:nvSpPr>
          <p:cNvPr id="8" name="Footer Placeholder 7">
            <a:extLst>
              <a:ext uri="{FF2B5EF4-FFF2-40B4-BE49-F238E27FC236}">
                <a16:creationId xmlns:a16="http://schemas.microsoft.com/office/drawing/2014/main" id="{7FC632F8-BCD0-1930-AEF7-F201C0647DD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F4597D4-48DD-0B82-8A38-3A82EBE35C31}"/>
              </a:ext>
            </a:extLst>
          </p:cNvPr>
          <p:cNvSpPr>
            <a:spLocks noGrp="1"/>
          </p:cNvSpPr>
          <p:nvPr>
            <p:ph type="sldNum" sz="quarter" idx="12"/>
          </p:nvPr>
        </p:nvSpPr>
        <p:spPr/>
        <p:txBody>
          <a:bodyPr/>
          <a:lstStyle/>
          <a:p>
            <a:fld id="{36C4581C-4717-4C58-B4D0-13A14D207E72}" type="slidenum">
              <a:rPr lang="en-US" smtClean="0"/>
              <a:t>‹#›</a:t>
            </a:fld>
            <a:endParaRPr lang="en-US"/>
          </a:p>
        </p:txBody>
      </p:sp>
    </p:spTree>
    <p:extLst>
      <p:ext uri="{BB962C8B-B14F-4D97-AF65-F5344CB8AC3E}">
        <p14:creationId xmlns:p14="http://schemas.microsoft.com/office/powerpoint/2010/main" val="956469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BA884-8FE9-0ABC-A9BF-0B71C8D82E7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856C3E8-F6E7-C33B-CA01-2D2E4CFA80F2}"/>
              </a:ext>
            </a:extLst>
          </p:cNvPr>
          <p:cNvSpPr>
            <a:spLocks noGrp="1"/>
          </p:cNvSpPr>
          <p:nvPr>
            <p:ph type="dt" sz="half" idx="10"/>
          </p:nvPr>
        </p:nvSpPr>
        <p:spPr/>
        <p:txBody>
          <a:bodyPr/>
          <a:lstStyle/>
          <a:p>
            <a:fld id="{D5D92A92-ECBD-4784-9074-C34A16CF1A1A}" type="datetimeFigureOut">
              <a:rPr lang="en-US" smtClean="0"/>
              <a:t>10/9/2023</a:t>
            </a:fld>
            <a:endParaRPr lang="en-US"/>
          </a:p>
        </p:txBody>
      </p:sp>
      <p:sp>
        <p:nvSpPr>
          <p:cNvPr id="4" name="Footer Placeholder 3">
            <a:extLst>
              <a:ext uri="{FF2B5EF4-FFF2-40B4-BE49-F238E27FC236}">
                <a16:creationId xmlns:a16="http://schemas.microsoft.com/office/drawing/2014/main" id="{1D2D01AC-B6B8-F829-8502-09FF16CECA7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91B4502-8A4D-F502-6DBA-815E2B0EE279}"/>
              </a:ext>
            </a:extLst>
          </p:cNvPr>
          <p:cNvSpPr>
            <a:spLocks noGrp="1"/>
          </p:cNvSpPr>
          <p:nvPr>
            <p:ph type="sldNum" sz="quarter" idx="12"/>
          </p:nvPr>
        </p:nvSpPr>
        <p:spPr/>
        <p:txBody>
          <a:bodyPr/>
          <a:lstStyle/>
          <a:p>
            <a:fld id="{36C4581C-4717-4C58-B4D0-13A14D207E72}" type="slidenum">
              <a:rPr lang="en-US" smtClean="0"/>
              <a:t>‹#›</a:t>
            </a:fld>
            <a:endParaRPr lang="en-US"/>
          </a:p>
        </p:txBody>
      </p:sp>
    </p:spTree>
    <p:extLst>
      <p:ext uri="{BB962C8B-B14F-4D97-AF65-F5344CB8AC3E}">
        <p14:creationId xmlns:p14="http://schemas.microsoft.com/office/powerpoint/2010/main" val="4083135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52C74D-9C10-DCF1-B57D-0BC6C7B2C323}"/>
              </a:ext>
            </a:extLst>
          </p:cNvPr>
          <p:cNvSpPr>
            <a:spLocks noGrp="1"/>
          </p:cNvSpPr>
          <p:nvPr>
            <p:ph type="dt" sz="half" idx="10"/>
          </p:nvPr>
        </p:nvSpPr>
        <p:spPr/>
        <p:txBody>
          <a:bodyPr/>
          <a:lstStyle/>
          <a:p>
            <a:fld id="{D5D92A92-ECBD-4784-9074-C34A16CF1A1A}" type="datetimeFigureOut">
              <a:rPr lang="en-US" smtClean="0"/>
              <a:t>10/9/2023</a:t>
            </a:fld>
            <a:endParaRPr lang="en-US"/>
          </a:p>
        </p:txBody>
      </p:sp>
      <p:sp>
        <p:nvSpPr>
          <p:cNvPr id="3" name="Footer Placeholder 2">
            <a:extLst>
              <a:ext uri="{FF2B5EF4-FFF2-40B4-BE49-F238E27FC236}">
                <a16:creationId xmlns:a16="http://schemas.microsoft.com/office/drawing/2014/main" id="{23E44ACF-90ED-537D-E68F-9E7C0E71A77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8BB1D97-4DD6-2842-BB09-8535E321F132}"/>
              </a:ext>
            </a:extLst>
          </p:cNvPr>
          <p:cNvSpPr>
            <a:spLocks noGrp="1"/>
          </p:cNvSpPr>
          <p:nvPr>
            <p:ph type="sldNum" sz="quarter" idx="12"/>
          </p:nvPr>
        </p:nvSpPr>
        <p:spPr/>
        <p:txBody>
          <a:bodyPr/>
          <a:lstStyle/>
          <a:p>
            <a:fld id="{36C4581C-4717-4C58-B4D0-13A14D207E72}" type="slidenum">
              <a:rPr lang="en-US" smtClean="0"/>
              <a:t>‹#›</a:t>
            </a:fld>
            <a:endParaRPr lang="en-US"/>
          </a:p>
        </p:txBody>
      </p:sp>
    </p:spTree>
    <p:extLst>
      <p:ext uri="{BB962C8B-B14F-4D97-AF65-F5344CB8AC3E}">
        <p14:creationId xmlns:p14="http://schemas.microsoft.com/office/powerpoint/2010/main" val="631155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7BB5A-A584-0583-AE80-7A02FCB8BC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B8FA27-CF7A-ED1D-63A5-071259F98D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3E73D29-6866-E8DD-D5C6-1EB22224A4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BC2134-D066-A132-5F50-A80B84D99324}"/>
              </a:ext>
            </a:extLst>
          </p:cNvPr>
          <p:cNvSpPr>
            <a:spLocks noGrp="1"/>
          </p:cNvSpPr>
          <p:nvPr>
            <p:ph type="dt" sz="half" idx="10"/>
          </p:nvPr>
        </p:nvSpPr>
        <p:spPr/>
        <p:txBody>
          <a:bodyPr/>
          <a:lstStyle/>
          <a:p>
            <a:fld id="{D5D92A92-ECBD-4784-9074-C34A16CF1A1A}" type="datetimeFigureOut">
              <a:rPr lang="en-US" smtClean="0"/>
              <a:t>10/9/2023</a:t>
            </a:fld>
            <a:endParaRPr lang="en-US"/>
          </a:p>
        </p:txBody>
      </p:sp>
      <p:sp>
        <p:nvSpPr>
          <p:cNvPr id="6" name="Footer Placeholder 5">
            <a:extLst>
              <a:ext uri="{FF2B5EF4-FFF2-40B4-BE49-F238E27FC236}">
                <a16:creationId xmlns:a16="http://schemas.microsoft.com/office/drawing/2014/main" id="{FB23E8EB-C996-4CB5-BFFB-80B57E44D6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E287E1-ED1C-5DB8-1374-F5AFE922A678}"/>
              </a:ext>
            </a:extLst>
          </p:cNvPr>
          <p:cNvSpPr>
            <a:spLocks noGrp="1"/>
          </p:cNvSpPr>
          <p:nvPr>
            <p:ph type="sldNum" sz="quarter" idx="12"/>
          </p:nvPr>
        </p:nvSpPr>
        <p:spPr/>
        <p:txBody>
          <a:bodyPr/>
          <a:lstStyle/>
          <a:p>
            <a:fld id="{36C4581C-4717-4C58-B4D0-13A14D207E72}" type="slidenum">
              <a:rPr lang="en-US" smtClean="0"/>
              <a:t>‹#›</a:t>
            </a:fld>
            <a:endParaRPr lang="en-US"/>
          </a:p>
        </p:txBody>
      </p:sp>
    </p:spTree>
    <p:extLst>
      <p:ext uri="{BB962C8B-B14F-4D97-AF65-F5344CB8AC3E}">
        <p14:creationId xmlns:p14="http://schemas.microsoft.com/office/powerpoint/2010/main" val="2305521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CF67E-2F67-E245-37C0-4E87F1AD46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C39304A-B454-E6B5-8F7D-4FD63760E4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813ACA4-129B-FC44-7711-5AD6927A59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DD36D9-F976-EFFB-0E03-8B0DC64D7C2C}"/>
              </a:ext>
            </a:extLst>
          </p:cNvPr>
          <p:cNvSpPr>
            <a:spLocks noGrp="1"/>
          </p:cNvSpPr>
          <p:nvPr>
            <p:ph type="dt" sz="half" idx="10"/>
          </p:nvPr>
        </p:nvSpPr>
        <p:spPr/>
        <p:txBody>
          <a:bodyPr/>
          <a:lstStyle/>
          <a:p>
            <a:fld id="{D5D92A92-ECBD-4784-9074-C34A16CF1A1A}" type="datetimeFigureOut">
              <a:rPr lang="en-US" smtClean="0"/>
              <a:t>10/9/2023</a:t>
            </a:fld>
            <a:endParaRPr lang="en-US"/>
          </a:p>
        </p:txBody>
      </p:sp>
      <p:sp>
        <p:nvSpPr>
          <p:cNvPr id="6" name="Footer Placeholder 5">
            <a:extLst>
              <a:ext uri="{FF2B5EF4-FFF2-40B4-BE49-F238E27FC236}">
                <a16:creationId xmlns:a16="http://schemas.microsoft.com/office/drawing/2014/main" id="{0AC2B098-04EC-141D-B98D-79FA520377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EF2F8E-098D-62E0-FCFB-2E3D90CCBFF9}"/>
              </a:ext>
            </a:extLst>
          </p:cNvPr>
          <p:cNvSpPr>
            <a:spLocks noGrp="1"/>
          </p:cNvSpPr>
          <p:nvPr>
            <p:ph type="sldNum" sz="quarter" idx="12"/>
          </p:nvPr>
        </p:nvSpPr>
        <p:spPr/>
        <p:txBody>
          <a:bodyPr/>
          <a:lstStyle/>
          <a:p>
            <a:fld id="{36C4581C-4717-4C58-B4D0-13A14D207E72}" type="slidenum">
              <a:rPr lang="en-US" smtClean="0"/>
              <a:t>‹#›</a:t>
            </a:fld>
            <a:endParaRPr lang="en-US"/>
          </a:p>
        </p:txBody>
      </p:sp>
    </p:spTree>
    <p:extLst>
      <p:ext uri="{BB962C8B-B14F-4D97-AF65-F5344CB8AC3E}">
        <p14:creationId xmlns:p14="http://schemas.microsoft.com/office/powerpoint/2010/main" val="892701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39B96A-5B49-BBE2-7349-C95C707C4E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E3C356C-201E-BB97-1C2D-9499247E6F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28DF96-3CCF-0CB2-0EE7-83513011E0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D92A92-ECBD-4784-9074-C34A16CF1A1A}" type="datetimeFigureOut">
              <a:rPr lang="en-US" smtClean="0"/>
              <a:t>10/9/2023</a:t>
            </a:fld>
            <a:endParaRPr lang="en-US"/>
          </a:p>
        </p:txBody>
      </p:sp>
      <p:sp>
        <p:nvSpPr>
          <p:cNvPr id="5" name="Footer Placeholder 4">
            <a:extLst>
              <a:ext uri="{FF2B5EF4-FFF2-40B4-BE49-F238E27FC236}">
                <a16:creationId xmlns:a16="http://schemas.microsoft.com/office/drawing/2014/main" id="{84470C6F-44CA-1F52-8E0D-034725CB5C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5018A0B-6AE0-E6DF-CF05-1F8D269341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C4581C-4717-4C58-B4D0-13A14D207E72}" type="slidenum">
              <a:rPr lang="en-US" smtClean="0"/>
              <a:t>‹#›</a:t>
            </a:fld>
            <a:endParaRPr lang="en-US"/>
          </a:p>
        </p:txBody>
      </p:sp>
    </p:spTree>
    <p:extLst>
      <p:ext uri="{BB962C8B-B14F-4D97-AF65-F5344CB8AC3E}">
        <p14:creationId xmlns:p14="http://schemas.microsoft.com/office/powerpoint/2010/main" val="2875849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66000"/>
          </a:schemeClr>
        </a:solidFill>
        <a:effectLst/>
      </p:bgPr>
    </p:bg>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id="{5C051DE3-736B-3543-2CB4-E583C2638C22}"/>
              </a:ext>
            </a:extLst>
          </p:cNvPr>
          <p:cNvCxnSpPr>
            <a:cxnSpLocks/>
          </p:cNvCxnSpPr>
          <p:nvPr/>
        </p:nvCxnSpPr>
        <p:spPr>
          <a:xfrm>
            <a:off x="138531" y="3724962"/>
            <a:ext cx="11978640" cy="0"/>
          </a:xfrm>
          <a:prstGeom prst="straightConnector1">
            <a:avLst/>
          </a:prstGeom>
          <a:ln w="193675">
            <a:solidFill>
              <a:srgbClr val="FFEEB7"/>
            </a:solidFill>
            <a:tailEnd type="triangle"/>
          </a:ln>
        </p:spPr>
        <p:style>
          <a:lnRef idx="3">
            <a:schemeClr val="dk1"/>
          </a:lnRef>
          <a:fillRef idx="0">
            <a:schemeClr val="dk1"/>
          </a:fillRef>
          <a:effectRef idx="2">
            <a:schemeClr val="dk1"/>
          </a:effectRef>
          <a:fontRef idx="minor">
            <a:schemeClr val="tx1"/>
          </a:fontRef>
        </p:style>
      </p:cxnSp>
      <p:sp>
        <p:nvSpPr>
          <p:cNvPr id="8" name="TextBox 7">
            <a:extLst>
              <a:ext uri="{FF2B5EF4-FFF2-40B4-BE49-F238E27FC236}">
                <a16:creationId xmlns:a16="http://schemas.microsoft.com/office/drawing/2014/main" id="{48F79884-57A2-1BC2-BA50-83D5024D5C49}"/>
              </a:ext>
            </a:extLst>
          </p:cNvPr>
          <p:cNvSpPr txBox="1"/>
          <p:nvPr/>
        </p:nvSpPr>
        <p:spPr>
          <a:xfrm rot="16200000">
            <a:off x="10275953" y="2537850"/>
            <a:ext cx="663964" cy="2226956"/>
          </a:xfrm>
          <a:prstGeom prst="rect">
            <a:avLst/>
          </a:prstGeom>
          <a:noFill/>
        </p:spPr>
        <p:txBody>
          <a:bodyPr wrap="none" rtlCol="0">
            <a:spAutoFit/>
          </a:bodyPr>
          <a:lstStyle/>
          <a:p>
            <a:pPr>
              <a:lnSpc>
                <a:spcPct val="200000"/>
              </a:lnSpc>
            </a:pPr>
            <a:r>
              <a:rPr lang="en-US" dirty="0">
                <a:latin typeface="Avenir Next LT Pro Light" panose="020B0304020202020204" pitchFamily="34" charset="0"/>
              </a:rPr>
              <a:t>Aug</a:t>
            </a:r>
          </a:p>
          <a:p>
            <a:pPr>
              <a:lnSpc>
                <a:spcPct val="200000"/>
              </a:lnSpc>
            </a:pPr>
            <a:r>
              <a:rPr lang="en-US" dirty="0">
                <a:latin typeface="Avenir Next LT Pro Light" panose="020B0304020202020204" pitchFamily="34" charset="0"/>
              </a:rPr>
              <a:t>Sept</a:t>
            </a:r>
          </a:p>
          <a:p>
            <a:pPr>
              <a:lnSpc>
                <a:spcPct val="200000"/>
              </a:lnSpc>
            </a:pPr>
            <a:r>
              <a:rPr lang="en-US" dirty="0">
                <a:latin typeface="Avenir Next LT Pro Light" panose="020B0304020202020204" pitchFamily="34" charset="0"/>
              </a:rPr>
              <a:t>Oct</a:t>
            </a:r>
          </a:p>
          <a:p>
            <a:pPr>
              <a:lnSpc>
                <a:spcPct val="200000"/>
              </a:lnSpc>
            </a:pPr>
            <a:r>
              <a:rPr lang="en-US" dirty="0">
                <a:latin typeface="Avenir Next LT Pro Light" panose="020B0304020202020204" pitchFamily="34" charset="0"/>
              </a:rPr>
              <a:t>Nov</a:t>
            </a:r>
          </a:p>
        </p:txBody>
      </p:sp>
      <p:sp>
        <p:nvSpPr>
          <p:cNvPr id="13" name="TextBox 12">
            <a:extLst>
              <a:ext uri="{FF2B5EF4-FFF2-40B4-BE49-F238E27FC236}">
                <a16:creationId xmlns:a16="http://schemas.microsoft.com/office/drawing/2014/main" id="{7E8C9C65-9612-7BD1-4141-BCFB025F281C}"/>
              </a:ext>
            </a:extLst>
          </p:cNvPr>
          <p:cNvSpPr txBox="1"/>
          <p:nvPr/>
        </p:nvSpPr>
        <p:spPr>
          <a:xfrm>
            <a:off x="3335178" y="4429921"/>
            <a:ext cx="3448811" cy="1969770"/>
          </a:xfrm>
          <a:prstGeom prst="rect">
            <a:avLst/>
          </a:prstGeom>
          <a:solidFill>
            <a:schemeClr val="bg1">
              <a:alpha val="58000"/>
            </a:schemeClr>
          </a:solidFill>
        </p:spPr>
        <p:txBody>
          <a:bodyPr wrap="square">
            <a:spAutoFit/>
          </a:bodyPr>
          <a:lstStyle/>
          <a:p>
            <a:r>
              <a:rPr lang="en-US" sz="2400" dirty="0">
                <a:latin typeface="Avenir Next LT Pro Demi" panose="020B0704020202020204" pitchFamily="34" charset="0"/>
              </a:rPr>
              <a:t>Alignment</a:t>
            </a:r>
            <a:endParaRPr lang="en-US" sz="2000" dirty="0">
              <a:latin typeface="Avenir Next LT Pro Light" panose="020B0304020202020204" pitchFamily="34" charset="0"/>
            </a:endParaRPr>
          </a:p>
          <a:p>
            <a:pPr marL="285750" indent="-285750">
              <a:buFont typeface="Wingdings" panose="05000000000000000000" pitchFamily="2" charset="2"/>
              <a:buChar char="ü"/>
            </a:pPr>
            <a:r>
              <a:rPr lang="en-US" sz="1400" dirty="0">
                <a:latin typeface="Avenir Next LT Pro Light" panose="020B0304020202020204" pitchFamily="34" charset="0"/>
              </a:rPr>
              <a:t>Leader &amp; Team Coaching</a:t>
            </a:r>
            <a:endParaRPr lang="en-US" sz="1600" dirty="0"/>
          </a:p>
          <a:p>
            <a:pPr marL="285750" indent="-285750">
              <a:buFont typeface="Wingdings" panose="05000000000000000000" pitchFamily="2" charset="2"/>
              <a:buChar char="ü"/>
            </a:pPr>
            <a:r>
              <a:rPr lang="en-US" sz="1400" dirty="0">
                <a:latin typeface="Avenir Next LT Pro Light" panose="020B0304020202020204" pitchFamily="34" charset="0"/>
              </a:rPr>
              <a:t>GE Workout Training &amp; Project Identification</a:t>
            </a:r>
          </a:p>
          <a:p>
            <a:pPr marL="285750" indent="-285750">
              <a:buFont typeface="Wingdings" panose="05000000000000000000" pitchFamily="2" charset="2"/>
              <a:buChar char="ü"/>
            </a:pPr>
            <a:r>
              <a:rPr lang="en-US" sz="1400" dirty="0">
                <a:latin typeface="Avenir Next LT Pro Light" panose="020B0304020202020204" pitchFamily="34" charset="0"/>
              </a:rPr>
              <a:t>Early GE Workout deployment for small – medium sized projects.</a:t>
            </a:r>
          </a:p>
          <a:p>
            <a:pPr marL="285750" indent="-285750">
              <a:buFont typeface="Wingdings" panose="05000000000000000000" pitchFamily="2" charset="2"/>
              <a:buChar char="ü"/>
            </a:pPr>
            <a:r>
              <a:rPr lang="en-US" sz="1400" dirty="0">
                <a:latin typeface="Avenir Next LT Pro Light" panose="020B0304020202020204" pitchFamily="34" charset="0"/>
              </a:rPr>
              <a:t>SOAR: Strategic Planning Sessions + large sized Workout integrations</a:t>
            </a:r>
          </a:p>
        </p:txBody>
      </p:sp>
      <p:sp>
        <p:nvSpPr>
          <p:cNvPr id="12" name="TextBox 11">
            <a:extLst>
              <a:ext uri="{FF2B5EF4-FFF2-40B4-BE49-F238E27FC236}">
                <a16:creationId xmlns:a16="http://schemas.microsoft.com/office/drawing/2014/main" id="{A853C7FF-1BA6-A2D0-CD5F-6BA06394F9BF}"/>
              </a:ext>
            </a:extLst>
          </p:cNvPr>
          <p:cNvSpPr txBox="1"/>
          <p:nvPr/>
        </p:nvSpPr>
        <p:spPr>
          <a:xfrm>
            <a:off x="516538" y="539796"/>
            <a:ext cx="3299456" cy="2400657"/>
          </a:xfrm>
          <a:prstGeom prst="rect">
            <a:avLst/>
          </a:prstGeom>
          <a:noFill/>
        </p:spPr>
        <p:txBody>
          <a:bodyPr wrap="square">
            <a:spAutoFit/>
          </a:bodyPr>
          <a:lstStyle/>
          <a:p>
            <a:r>
              <a:rPr lang="en-US" sz="2400" dirty="0">
                <a:latin typeface="Avenir Next LT Pro Demi" panose="020B0704020202020204" pitchFamily="34" charset="0"/>
              </a:rPr>
              <a:t>Discovery</a:t>
            </a:r>
            <a:r>
              <a:rPr lang="en-US" sz="2000" dirty="0">
                <a:latin typeface="Avenir Next LT Pro Demi" panose="020B0704020202020204" pitchFamily="34" charset="0"/>
              </a:rPr>
              <a:t> </a:t>
            </a:r>
          </a:p>
          <a:p>
            <a:pPr marL="285750" indent="-285750">
              <a:buFont typeface="Wingdings" panose="05000000000000000000" pitchFamily="2" charset="2"/>
              <a:buChar char="ü"/>
            </a:pPr>
            <a:r>
              <a:rPr lang="en-US" sz="1400" dirty="0">
                <a:latin typeface="Avenir Next LT Pro Light" panose="020B0304020202020204" pitchFamily="34" charset="0"/>
              </a:rPr>
              <a:t>Department Head Interviews</a:t>
            </a:r>
          </a:p>
          <a:p>
            <a:pPr marL="285750" indent="-285750">
              <a:buFont typeface="Wingdings" panose="05000000000000000000" pitchFamily="2" charset="2"/>
              <a:buChar char="ü"/>
            </a:pPr>
            <a:r>
              <a:rPr lang="en-US" sz="1400" dirty="0">
                <a:latin typeface="Avenir Next LT Pro Light" panose="020B0304020202020204" pitchFamily="34" charset="0"/>
              </a:rPr>
              <a:t>Department Presentations</a:t>
            </a:r>
          </a:p>
          <a:p>
            <a:pPr marL="285750" indent="-285750">
              <a:buFont typeface="Wingdings" panose="05000000000000000000" pitchFamily="2" charset="2"/>
              <a:buChar char="ü"/>
            </a:pPr>
            <a:r>
              <a:rPr lang="en-US" sz="1400" dirty="0">
                <a:latin typeface="Avenir Next LT Pro Light" panose="020B0304020202020204" pitchFamily="34" charset="0"/>
              </a:rPr>
              <a:t>Employee Discussions</a:t>
            </a:r>
          </a:p>
          <a:p>
            <a:pPr marL="285750" indent="-285750">
              <a:buFont typeface="Wingdings" panose="05000000000000000000" pitchFamily="2" charset="2"/>
              <a:buChar char="ü"/>
            </a:pPr>
            <a:r>
              <a:rPr lang="en-US" sz="1400" dirty="0">
                <a:latin typeface="Avenir Next LT Pro Light" panose="020B0304020202020204" pitchFamily="34" charset="0"/>
              </a:rPr>
              <a:t>Revitalization Website</a:t>
            </a:r>
          </a:p>
          <a:p>
            <a:pPr marL="285750" indent="-285750">
              <a:buFont typeface="Wingdings" panose="05000000000000000000" pitchFamily="2" charset="2"/>
              <a:buChar char="ü"/>
            </a:pPr>
            <a:r>
              <a:rPr lang="en-US" sz="1400" dirty="0">
                <a:latin typeface="Avenir Next LT Pro Light" panose="020B0304020202020204" pitchFamily="34" charset="0"/>
              </a:rPr>
              <a:t>Stories, Podcasts, Jams</a:t>
            </a:r>
          </a:p>
          <a:p>
            <a:pPr marL="285750" indent="-285750">
              <a:buFont typeface="Wingdings" panose="05000000000000000000" pitchFamily="2" charset="2"/>
              <a:buChar char="ü"/>
            </a:pPr>
            <a:r>
              <a:rPr lang="en-US" sz="1400" dirty="0">
                <a:latin typeface="Avenir Next LT Pro Light" panose="020B0304020202020204" pitchFamily="34" charset="0"/>
              </a:rPr>
              <a:t>Revitalization Team Formation</a:t>
            </a:r>
          </a:p>
          <a:p>
            <a:pPr marL="285750" indent="-285750">
              <a:buFont typeface="Wingdings" panose="05000000000000000000" pitchFamily="2" charset="2"/>
              <a:buChar char="ü"/>
            </a:pPr>
            <a:r>
              <a:rPr lang="en-US" sz="1400" dirty="0">
                <a:latin typeface="Avenir Next LT Pro Light" panose="020B0304020202020204" pitchFamily="34" charset="0"/>
              </a:rPr>
              <a:t>Revitalization Team Kickoff</a:t>
            </a:r>
          </a:p>
          <a:p>
            <a:pPr marL="285750" indent="-285750">
              <a:buFont typeface="Wingdings" panose="05000000000000000000" pitchFamily="2" charset="2"/>
              <a:buChar char="ü"/>
            </a:pPr>
            <a:r>
              <a:rPr lang="en-US" sz="1400" dirty="0">
                <a:latin typeface="Avenir Next LT Pro Light" panose="020B0304020202020204" pitchFamily="34" charset="0"/>
              </a:rPr>
              <a:t>Identify Common Challenges, Strengths, Motivations</a:t>
            </a:r>
          </a:p>
        </p:txBody>
      </p:sp>
      <p:sp>
        <p:nvSpPr>
          <p:cNvPr id="61" name="Right Brace 60">
            <a:extLst>
              <a:ext uri="{FF2B5EF4-FFF2-40B4-BE49-F238E27FC236}">
                <a16:creationId xmlns:a16="http://schemas.microsoft.com/office/drawing/2014/main" id="{0D40CA8C-1AEB-CB06-F6BD-B6C0E34F574C}"/>
              </a:ext>
            </a:extLst>
          </p:cNvPr>
          <p:cNvSpPr/>
          <p:nvPr/>
        </p:nvSpPr>
        <p:spPr>
          <a:xfrm rot="16200000">
            <a:off x="1787359" y="1961718"/>
            <a:ext cx="208154" cy="2368545"/>
          </a:xfrm>
          <a:prstGeom prst="rightBrace">
            <a:avLst>
              <a:gd name="adj1" fmla="val 8333"/>
              <a:gd name="adj2" fmla="val 50881"/>
            </a:avLst>
          </a:prstGeom>
          <a:ln>
            <a:solidFill>
              <a:srgbClr val="FFC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66" name="TextBox 65">
            <a:extLst>
              <a:ext uri="{FF2B5EF4-FFF2-40B4-BE49-F238E27FC236}">
                <a16:creationId xmlns:a16="http://schemas.microsoft.com/office/drawing/2014/main" id="{37849D98-8BAF-4D40-C474-4A55D5FAFB22}"/>
              </a:ext>
            </a:extLst>
          </p:cNvPr>
          <p:cNvSpPr txBox="1"/>
          <p:nvPr/>
        </p:nvSpPr>
        <p:spPr>
          <a:xfrm rot="16200000">
            <a:off x="3905634" y="1910640"/>
            <a:ext cx="925510" cy="3334952"/>
          </a:xfrm>
          <a:prstGeom prst="rect">
            <a:avLst/>
          </a:prstGeom>
          <a:noFill/>
        </p:spPr>
        <p:txBody>
          <a:bodyPr wrap="none" rtlCol="0">
            <a:spAutoFit/>
          </a:bodyPr>
          <a:lstStyle/>
          <a:p>
            <a:pPr>
              <a:lnSpc>
                <a:spcPct val="200000"/>
              </a:lnSpc>
            </a:pPr>
            <a:r>
              <a:rPr lang="en-US" dirty="0">
                <a:latin typeface="Avenir Next LT Pro Light" panose="020B0304020202020204" pitchFamily="34" charset="0"/>
              </a:rPr>
              <a:t>Aug</a:t>
            </a:r>
          </a:p>
          <a:p>
            <a:pPr>
              <a:lnSpc>
                <a:spcPct val="200000"/>
              </a:lnSpc>
            </a:pPr>
            <a:r>
              <a:rPr lang="en-US" dirty="0">
                <a:latin typeface="Avenir Next LT Pro Light" panose="020B0304020202020204" pitchFamily="34" charset="0"/>
              </a:rPr>
              <a:t>Sep</a:t>
            </a:r>
          </a:p>
          <a:p>
            <a:pPr>
              <a:lnSpc>
                <a:spcPct val="200000"/>
              </a:lnSpc>
            </a:pPr>
            <a:r>
              <a:rPr lang="en-US" dirty="0">
                <a:latin typeface="Avenir Next LT Pro Light" panose="020B0304020202020204" pitchFamily="34" charset="0"/>
              </a:rPr>
              <a:t>Oct</a:t>
            </a:r>
          </a:p>
          <a:p>
            <a:pPr>
              <a:lnSpc>
                <a:spcPct val="200000"/>
              </a:lnSpc>
            </a:pPr>
            <a:r>
              <a:rPr lang="en-US" dirty="0">
                <a:latin typeface="Avenir Next LT Pro Light" panose="020B0304020202020204" pitchFamily="34" charset="0"/>
              </a:rPr>
              <a:t>Nov</a:t>
            </a:r>
          </a:p>
          <a:p>
            <a:pPr>
              <a:lnSpc>
                <a:spcPct val="200000"/>
              </a:lnSpc>
            </a:pPr>
            <a:r>
              <a:rPr lang="en-US" dirty="0">
                <a:latin typeface="Avenir Next LT Pro Light" panose="020B0304020202020204" pitchFamily="34" charset="0"/>
              </a:rPr>
              <a:t>Dec</a:t>
            </a:r>
          </a:p>
          <a:p>
            <a:pPr>
              <a:lnSpc>
                <a:spcPct val="200000"/>
              </a:lnSpc>
            </a:pPr>
            <a:r>
              <a:rPr lang="en-US" dirty="0">
                <a:latin typeface="Avenir Next LT Pro Light" panose="020B0304020202020204" pitchFamily="34" charset="0"/>
              </a:rPr>
              <a:t>Jan ‘24</a:t>
            </a:r>
          </a:p>
        </p:txBody>
      </p:sp>
      <p:sp>
        <p:nvSpPr>
          <p:cNvPr id="67" name="TextBox 66">
            <a:extLst>
              <a:ext uri="{FF2B5EF4-FFF2-40B4-BE49-F238E27FC236}">
                <a16:creationId xmlns:a16="http://schemas.microsoft.com/office/drawing/2014/main" id="{1D592107-0B1F-5030-DB7F-E505A1F8EB37}"/>
              </a:ext>
            </a:extLst>
          </p:cNvPr>
          <p:cNvSpPr txBox="1"/>
          <p:nvPr/>
        </p:nvSpPr>
        <p:spPr>
          <a:xfrm rot="16200000">
            <a:off x="1282806" y="2517692"/>
            <a:ext cx="694421" cy="2226956"/>
          </a:xfrm>
          <a:prstGeom prst="rect">
            <a:avLst/>
          </a:prstGeom>
          <a:noFill/>
        </p:spPr>
        <p:txBody>
          <a:bodyPr wrap="none" rtlCol="0">
            <a:spAutoFit/>
          </a:bodyPr>
          <a:lstStyle/>
          <a:p>
            <a:pPr>
              <a:lnSpc>
                <a:spcPct val="200000"/>
              </a:lnSpc>
            </a:pPr>
            <a:r>
              <a:rPr lang="en-US" dirty="0">
                <a:latin typeface="Avenir Next LT Pro Light" panose="020B0304020202020204" pitchFamily="34" charset="0"/>
              </a:rPr>
              <a:t>April</a:t>
            </a:r>
          </a:p>
          <a:p>
            <a:pPr>
              <a:lnSpc>
                <a:spcPct val="200000"/>
              </a:lnSpc>
            </a:pPr>
            <a:r>
              <a:rPr lang="en-US" dirty="0">
                <a:latin typeface="Avenir Next LT Pro Light" panose="020B0304020202020204" pitchFamily="34" charset="0"/>
              </a:rPr>
              <a:t>May</a:t>
            </a:r>
          </a:p>
          <a:p>
            <a:pPr>
              <a:lnSpc>
                <a:spcPct val="200000"/>
              </a:lnSpc>
            </a:pPr>
            <a:r>
              <a:rPr lang="en-US" dirty="0">
                <a:latin typeface="Avenir Next LT Pro Light" panose="020B0304020202020204" pitchFamily="34" charset="0"/>
              </a:rPr>
              <a:t>June</a:t>
            </a:r>
          </a:p>
          <a:p>
            <a:pPr>
              <a:lnSpc>
                <a:spcPct val="200000"/>
              </a:lnSpc>
            </a:pPr>
            <a:r>
              <a:rPr lang="en-US" dirty="0">
                <a:latin typeface="Avenir Next LT Pro Light" panose="020B0304020202020204" pitchFamily="34" charset="0"/>
              </a:rPr>
              <a:t>July</a:t>
            </a:r>
          </a:p>
        </p:txBody>
      </p:sp>
      <p:sp>
        <p:nvSpPr>
          <p:cNvPr id="68" name="TextBox 67">
            <a:extLst>
              <a:ext uri="{FF2B5EF4-FFF2-40B4-BE49-F238E27FC236}">
                <a16:creationId xmlns:a16="http://schemas.microsoft.com/office/drawing/2014/main" id="{B1CC57CC-2848-7241-3681-A056480659E7}"/>
              </a:ext>
            </a:extLst>
          </p:cNvPr>
          <p:cNvSpPr txBox="1"/>
          <p:nvPr/>
        </p:nvSpPr>
        <p:spPr>
          <a:xfrm rot="16200000">
            <a:off x="7383748" y="2021301"/>
            <a:ext cx="704039" cy="3334952"/>
          </a:xfrm>
          <a:prstGeom prst="rect">
            <a:avLst/>
          </a:prstGeom>
          <a:noFill/>
        </p:spPr>
        <p:txBody>
          <a:bodyPr wrap="none" rtlCol="0">
            <a:spAutoFit/>
          </a:bodyPr>
          <a:lstStyle/>
          <a:p>
            <a:pPr>
              <a:lnSpc>
                <a:spcPct val="200000"/>
              </a:lnSpc>
            </a:pPr>
            <a:r>
              <a:rPr lang="en-US" dirty="0">
                <a:latin typeface="Avenir Next LT Pro Light" panose="020B0304020202020204" pitchFamily="34" charset="0"/>
              </a:rPr>
              <a:t>Feb</a:t>
            </a:r>
          </a:p>
          <a:p>
            <a:pPr>
              <a:lnSpc>
                <a:spcPct val="200000"/>
              </a:lnSpc>
            </a:pPr>
            <a:r>
              <a:rPr lang="en-US" dirty="0">
                <a:latin typeface="Avenir Next LT Pro Light" panose="020B0304020202020204" pitchFamily="34" charset="0"/>
              </a:rPr>
              <a:t>Mar</a:t>
            </a:r>
          </a:p>
          <a:p>
            <a:pPr>
              <a:lnSpc>
                <a:spcPct val="200000"/>
              </a:lnSpc>
            </a:pPr>
            <a:r>
              <a:rPr lang="en-US" dirty="0">
                <a:latin typeface="Avenir Next LT Pro Light" panose="020B0304020202020204" pitchFamily="34" charset="0"/>
              </a:rPr>
              <a:t>April</a:t>
            </a:r>
          </a:p>
          <a:p>
            <a:pPr>
              <a:lnSpc>
                <a:spcPct val="200000"/>
              </a:lnSpc>
            </a:pPr>
            <a:r>
              <a:rPr lang="en-US" dirty="0">
                <a:latin typeface="Avenir Next LT Pro Light" panose="020B0304020202020204" pitchFamily="34" charset="0"/>
              </a:rPr>
              <a:t>May</a:t>
            </a:r>
          </a:p>
          <a:p>
            <a:pPr>
              <a:lnSpc>
                <a:spcPct val="200000"/>
              </a:lnSpc>
            </a:pPr>
            <a:r>
              <a:rPr lang="en-US" dirty="0">
                <a:latin typeface="Avenir Next LT Pro Light" panose="020B0304020202020204" pitchFamily="34" charset="0"/>
              </a:rPr>
              <a:t>June</a:t>
            </a:r>
          </a:p>
          <a:p>
            <a:pPr>
              <a:lnSpc>
                <a:spcPct val="200000"/>
              </a:lnSpc>
            </a:pPr>
            <a:r>
              <a:rPr lang="en-US" dirty="0">
                <a:latin typeface="Avenir Next LT Pro Light" panose="020B0304020202020204" pitchFamily="34" charset="0"/>
              </a:rPr>
              <a:t>July</a:t>
            </a:r>
          </a:p>
        </p:txBody>
      </p:sp>
      <p:sp>
        <p:nvSpPr>
          <p:cNvPr id="69" name="TextBox 68">
            <a:extLst>
              <a:ext uri="{FF2B5EF4-FFF2-40B4-BE49-F238E27FC236}">
                <a16:creationId xmlns:a16="http://schemas.microsoft.com/office/drawing/2014/main" id="{14DD7204-1EB3-B464-F5F7-332AF15FABD6}"/>
              </a:ext>
            </a:extLst>
          </p:cNvPr>
          <p:cNvSpPr txBox="1"/>
          <p:nvPr/>
        </p:nvSpPr>
        <p:spPr>
          <a:xfrm>
            <a:off x="7115403" y="2632274"/>
            <a:ext cx="1571397" cy="468349"/>
          </a:xfrm>
          <a:prstGeom prst="rect">
            <a:avLst/>
          </a:prstGeom>
          <a:solidFill>
            <a:schemeClr val="bg1">
              <a:alpha val="58000"/>
            </a:schemeClr>
          </a:solidFill>
        </p:spPr>
        <p:txBody>
          <a:bodyPr wrap="square">
            <a:spAutoFit/>
          </a:bodyPr>
          <a:lstStyle/>
          <a:p>
            <a:r>
              <a:rPr lang="en-US" sz="2400" dirty="0">
                <a:latin typeface="Avenir Next LT Pro Demi" panose="020B0704020202020204" pitchFamily="34" charset="0"/>
              </a:rPr>
              <a:t>Planning</a:t>
            </a:r>
            <a:endParaRPr lang="en-US" sz="2000" dirty="0">
              <a:latin typeface="Avenir Next LT Pro Light" panose="020B0304020202020204" pitchFamily="34" charset="0"/>
            </a:endParaRPr>
          </a:p>
        </p:txBody>
      </p:sp>
      <p:sp>
        <p:nvSpPr>
          <p:cNvPr id="70" name="Right Brace 69">
            <a:extLst>
              <a:ext uri="{FF2B5EF4-FFF2-40B4-BE49-F238E27FC236}">
                <a16:creationId xmlns:a16="http://schemas.microsoft.com/office/drawing/2014/main" id="{59627BDA-D5D9-9F60-9526-CB144A03615E}"/>
              </a:ext>
            </a:extLst>
          </p:cNvPr>
          <p:cNvSpPr/>
          <p:nvPr/>
        </p:nvSpPr>
        <p:spPr>
          <a:xfrm rot="5400000">
            <a:off x="4477037" y="2693884"/>
            <a:ext cx="477102" cy="2760821"/>
          </a:xfrm>
          <a:prstGeom prst="rightBrace">
            <a:avLst>
              <a:gd name="adj1" fmla="val 8333"/>
              <a:gd name="adj2" fmla="val 50881"/>
            </a:avLst>
          </a:prstGeom>
          <a:ln>
            <a:solidFill>
              <a:srgbClr val="FFC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71" name="TextBox 70">
            <a:extLst>
              <a:ext uri="{FF2B5EF4-FFF2-40B4-BE49-F238E27FC236}">
                <a16:creationId xmlns:a16="http://schemas.microsoft.com/office/drawing/2014/main" id="{E3F67FDF-5B23-442E-CF18-80D8B64438E4}"/>
              </a:ext>
            </a:extLst>
          </p:cNvPr>
          <p:cNvSpPr txBox="1"/>
          <p:nvPr/>
        </p:nvSpPr>
        <p:spPr>
          <a:xfrm>
            <a:off x="9367863" y="4588080"/>
            <a:ext cx="2643023" cy="461665"/>
          </a:xfrm>
          <a:prstGeom prst="rect">
            <a:avLst/>
          </a:prstGeom>
          <a:solidFill>
            <a:schemeClr val="bg1">
              <a:alpha val="58000"/>
            </a:schemeClr>
          </a:solidFill>
        </p:spPr>
        <p:txBody>
          <a:bodyPr wrap="square">
            <a:spAutoFit/>
          </a:bodyPr>
          <a:lstStyle/>
          <a:p>
            <a:r>
              <a:rPr lang="en-US" sz="2400" dirty="0">
                <a:latin typeface="Avenir Next LT Pro Demi" panose="020B0704020202020204" pitchFamily="34" charset="0"/>
              </a:rPr>
              <a:t>Implementation</a:t>
            </a:r>
            <a:endParaRPr lang="en-US" sz="2000" dirty="0">
              <a:latin typeface="Avenir Next LT Pro Light" panose="020B0304020202020204" pitchFamily="34" charset="0"/>
            </a:endParaRPr>
          </a:p>
        </p:txBody>
      </p:sp>
      <p:sp>
        <p:nvSpPr>
          <p:cNvPr id="72" name="Right Brace 71">
            <a:extLst>
              <a:ext uri="{FF2B5EF4-FFF2-40B4-BE49-F238E27FC236}">
                <a16:creationId xmlns:a16="http://schemas.microsoft.com/office/drawing/2014/main" id="{E3C93038-8F04-57E6-4E76-DDDEF31DFBC0}"/>
              </a:ext>
            </a:extLst>
          </p:cNvPr>
          <p:cNvSpPr/>
          <p:nvPr/>
        </p:nvSpPr>
        <p:spPr>
          <a:xfrm rot="16200000">
            <a:off x="7701615" y="1743275"/>
            <a:ext cx="251115" cy="3152143"/>
          </a:xfrm>
          <a:prstGeom prst="rightBrace">
            <a:avLst>
              <a:gd name="adj1" fmla="val 8333"/>
              <a:gd name="adj2" fmla="val 50881"/>
            </a:avLst>
          </a:prstGeom>
          <a:ln>
            <a:solidFill>
              <a:srgbClr val="FFC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73" name="Right Brace 72">
            <a:extLst>
              <a:ext uri="{FF2B5EF4-FFF2-40B4-BE49-F238E27FC236}">
                <a16:creationId xmlns:a16="http://schemas.microsoft.com/office/drawing/2014/main" id="{23659E2B-74E6-0952-060D-D4F7DB5B5729}"/>
              </a:ext>
            </a:extLst>
          </p:cNvPr>
          <p:cNvSpPr/>
          <p:nvPr/>
        </p:nvSpPr>
        <p:spPr>
          <a:xfrm rot="5400000">
            <a:off x="10547394" y="3088328"/>
            <a:ext cx="283962" cy="2064073"/>
          </a:xfrm>
          <a:prstGeom prst="rightBrace">
            <a:avLst>
              <a:gd name="adj1" fmla="val 8333"/>
              <a:gd name="adj2" fmla="val 50881"/>
            </a:avLst>
          </a:prstGeom>
          <a:ln>
            <a:solidFill>
              <a:srgbClr val="FFC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cxnSp>
        <p:nvCxnSpPr>
          <p:cNvPr id="75" name="Straight Arrow Connector 74">
            <a:extLst>
              <a:ext uri="{FF2B5EF4-FFF2-40B4-BE49-F238E27FC236}">
                <a16:creationId xmlns:a16="http://schemas.microsoft.com/office/drawing/2014/main" id="{AF8A6036-0E8C-AFFF-56F2-2AA0A4FE2AC4}"/>
              </a:ext>
            </a:extLst>
          </p:cNvPr>
          <p:cNvCxnSpPr>
            <a:cxnSpLocks/>
          </p:cNvCxnSpPr>
          <p:nvPr/>
        </p:nvCxnSpPr>
        <p:spPr>
          <a:xfrm>
            <a:off x="4425465" y="913435"/>
            <a:ext cx="7213787" cy="0"/>
          </a:xfrm>
          <a:prstGeom prst="straightConnector1">
            <a:avLst/>
          </a:prstGeom>
          <a:ln>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C83E3552-298D-E0D2-4D6A-F91C81A50535}"/>
              </a:ext>
            </a:extLst>
          </p:cNvPr>
          <p:cNvSpPr txBox="1"/>
          <p:nvPr/>
        </p:nvSpPr>
        <p:spPr>
          <a:xfrm>
            <a:off x="4425465" y="1933630"/>
            <a:ext cx="3539732" cy="380598"/>
          </a:xfrm>
          <a:prstGeom prst="rect">
            <a:avLst/>
          </a:prstGeom>
          <a:noFill/>
        </p:spPr>
        <p:txBody>
          <a:bodyPr wrap="square">
            <a:spAutoFit/>
          </a:bodyPr>
          <a:lstStyle/>
          <a:p>
            <a:r>
              <a:rPr lang="en-US" sz="1800" dirty="0">
                <a:latin typeface="Avenir Next LT Pro Light" panose="020B0304020202020204" pitchFamily="34" charset="0"/>
              </a:rPr>
              <a:t>Change Leadership Workshops</a:t>
            </a:r>
          </a:p>
        </p:txBody>
      </p:sp>
      <p:sp>
        <p:nvSpPr>
          <p:cNvPr id="78" name="TextBox 77">
            <a:extLst>
              <a:ext uri="{FF2B5EF4-FFF2-40B4-BE49-F238E27FC236}">
                <a16:creationId xmlns:a16="http://schemas.microsoft.com/office/drawing/2014/main" id="{A4FA09A9-D98F-B60B-DE55-A5448FAEA040}"/>
              </a:ext>
            </a:extLst>
          </p:cNvPr>
          <p:cNvSpPr txBox="1"/>
          <p:nvPr/>
        </p:nvSpPr>
        <p:spPr>
          <a:xfrm>
            <a:off x="4407652" y="1233392"/>
            <a:ext cx="3539732" cy="380598"/>
          </a:xfrm>
          <a:prstGeom prst="rect">
            <a:avLst/>
          </a:prstGeom>
          <a:noFill/>
        </p:spPr>
        <p:txBody>
          <a:bodyPr wrap="square">
            <a:spAutoFit/>
          </a:bodyPr>
          <a:lstStyle/>
          <a:p>
            <a:r>
              <a:rPr lang="en-US" sz="1800" dirty="0">
                <a:latin typeface="Avenir Next LT Pro Light" panose="020B0304020202020204" pitchFamily="34" charset="0"/>
              </a:rPr>
              <a:t>Strategic Planning</a:t>
            </a:r>
          </a:p>
        </p:txBody>
      </p:sp>
      <p:sp>
        <p:nvSpPr>
          <p:cNvPr id="79" name="TextBox 78">
            <a:extLst>
              <a:ext uri="{FF2B5EF4-FFF2-40B4-BE49-F238E27FC236}">
                <a16:creationId xmlns:a16="http://schemas.microsoft.com/office/drawing/2014/main" id="{43F1A68A-361F-8081-00D9-52BA5D880EC8}"/>
              </a:ext>
            </a:extLst>
          </p:cNvPr>
          <p:cNvSpPr txBox="1"/>
          <p:nvPr/>
        </p:nvSpPr>
        <p:spPr>
          <a:xfrm>
            <a:off x="4481235" y="549228"/>
            <a:ext cx="3539732" cy="380598"/>
          </a:xfrm>
          <a:prstGeom prst="rect">
            <a:avLst/>
          </a:prstGeom>
          <a:noFill/>
        </p:spPr>
        <p:txBody>
          <a:bodyPr wrap="square">
            <a:spAutoFit/>
          </a:bodyPr>
          <a:lstStyle/>
          <a:p>
            <a:r>
              <a:rPr lang="en-US" sz="1800" dirty="0">
                <a:latin typeface="Avenir Next LT Pro Light" panose="020B0304020202020204" pitchFamily="34" charset="0"/>
              </a:rPr>
              <a:t>Workouts</a:t>
            </a:r>
          </a:p>
        </p:txBody>
      </p:sp>
      <p:cxnSp>
        <p:nvCxnSpPr>
          <p:cNvPr id="80" name="Straight Arrow Connector 79">
            <a:extLst>
              <a:ext uri="{FF2B5EF4-FFF2-40B4-BE49-F238E27FC236}">
                <a16:creationId xmlns:a16="http://schemas.microsoft.com/office/drawing/2014/main" id="{F3C35B10-3146-8B38-53A2-650DC039756A}"/>
              </a:ext>
            </a:extLst>
          </p:cNvPr>
          <p:cNvCxnSpPr>
            <a:cxnSpLocks/>
          </p:cNvCxnSpPr>
          <p:nvPr/>
        </p:nvCxnSpPr>
        <p:spPr>
          <a:xfrm>
            <a:off x="4466121" y="1613990"/>
            <a:ext cx="4635736" cy="0"/>
          </a:xfrm>
          <a:prstGeom prst="straightConnector1">
            <a:avLst/>
          </a:prstGeom>
          <a:ln>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9592AFAD-0021-CB65-5B6B-A59A0CDD6812}"/>
              </a:ext>
            </a:extLst>
          </p:cNvPr>
          <p:cNvCxnSpPr>
            <a:cxnSpLocks/>
          </p:cNvCxnSpPr>
          <p:nvPr/>
        </p:nvCxnSpPr>
        <p:spPr>
          <a:xfrm>
            <a:off x="4483934" y="2350952"/>
            <a:ext cx="5967786" cy="0"/>
          </a:xfrm>
          <a:prstGeom prst="straightConnector1">
            <a:avLst/>
          </a:prstGeom>
          <a:ln>
            <a:solidFill>
              <a:srgbClr val="FFC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741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fade">
                                      <p:cBhvr>
                                        <p:cTn id="7" dur="500"/>
                                        <p:tgtEl>
                                          <p:spTgt spid="6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0"/>
                                        </p:tgtEl>
                                        <p:attrNameLst>
                                          <p:attrName>style.visibility</p:attrName>
                                        </p:attrNameLst>
                                      </p:cBhvr>
                                      <p:to>
                                        <p:strVal val="visible"/>
                                      </p:to>
                                    </p:set>
                                    <p:animEffect transition="in" filter="fade">
                                      <p:cBhvr>
                                        <p:cTn id="15" dur="500"/>
                                        <p:tgtEl>
                                          <p:spTgt spid="7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9"/>
                                        </p:tgtEl>
                                        <p:attrNameLst>
                                          <p:attrName>style.visibility</p:attrName>
                                        </p:attrNameLst>
                                      </p:cBhvr>
                                      <p:to>
                                        <p:strVal val="visible"/>
                                      </p:to>
                                    </p:set>
                                    <p:animEffect transition="in" filter="fade">
                                      <p:cBhvr>
                                        <p:cTn id="23" dur="500"/>
                                        <p:tgtEl>
                                          <p:spTgt spid="6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72"/>
                                        </p:tgtEl>
                                        <p:attrNameLst>
                                          <p:attrName>style.visibility</p:attrName>
                                        </p:attrNameLst>
                                      </p:cBhvr>
                                      <p:to>
                                        <p:strVal val="visible"/>
                                      </p:to>
                                    </p:set>
                                    <p:animEffect transition="in" filter="fade">
                                      <p:cBhvr>
                                        <p:cTn id="26" dur="500"/>
                                        <p:tgtEl>
                                          <p:spTgt spid="72"/>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73"/>
                                        </p:tgtEl>
                                        <p:attrNameLst>
                                          <p:attrName>style.visibility</p:attrName>
                                        </p:attrNameLst>
                                      </p:cBhvr>
                                      <p:to>
                                        <p:strVal val="visible"/>
                                      </p:to>
                                    </p:set>
                                    <p:animEffect transition="in" filter="fade">
                                      <p:cBhvr>
                                        <p:cTn id="29" dur="500"/>
                                        <p:tgtEl>
                                          <p:spTgt spid="73"/>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71"/>
                                        </p:tgtEl>
                                        <p:attrNameLst>
                                          <p:attrName>style.visibility</p:attrName>
                                        </p:attrNameLst>
                                      </p:cBhvr>
                                      <p:to>
                                        <p:strVal val="visible"/>
                                      </p:to>
                                    </p:set>
                                    <p:animEffect transition="in" filter="fade">
                                      <p:cBhvr>
                                        <p:cTn id="32" dur="500"/>
                                        <p:tgtEl>
                                          <p:spTgt spid="7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5"/>
                                        </p:tgtEl>
                                        <p:attrNameLst>
                                          <p:attrName>style.visibility</p:attrName>
                                        </p:attrNameLst>
                                      </p:cBhvr>
                                      <p:to>
                                        <p:strVal val="visible"/>
                                      </p:to>
                                    </p:set>
                                    <p:animEffect transition="in" filter="fade">
                                      <p:cBhvr>
                                        <p:cTn id="37" dur="500"/>
                                        <p:tgtEl>
                                          <p:spTgt spid="75"/>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79"/>
                                        </p:tgtEl>
                                        <p:attrNameLst>
                                          <p:attrName>style.visibility</p:attrName>
                                        </p:attrNameLst>
                                      </p:cBhvr>
                                      <p:to>
                                        <p:strVal val="visible"/>
                                      </p:to>
                                    </p:set>
                                    <p:animEffect transition="in" filter="fade">
                                      <p:cBhvr>
                                        <p:cTn id="40" dur="500"/>
                                        <p:tgtEl>
                                          <p:spTgt spid="79"/>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78"/>
                                        </p:tgtEl>
                                        <p:attrNameLst>
                                          <p:attrName>style.visibility</p:attrName>
                                        </p:attrNameLst>
                                      </p:cBhvr>
                                      <p:to>
                                        <p:strVal val="visible"/>
                                      </p:to>
                                    </p:set>
                                    <p:animEffect transition="in" filter="fade">
                                      <p:cBhvr>
                                        <p:cTn id="45" dur="500"/>
                                        <p:tgtEl>
                                          <p:spTgt spid="78"/>
                                        </p:tgtEl>
                                      </p:cBhvr>
                                    </p:animEffect>
                                  </p:childTnLst>
                                </p:cTn>
                              </p:par>
                              <p:par>
                                <p:cTn id="46" presetID="10" presetClass="entr" presetSubtype="0" fill="hold" nodeType="withEffect">
                                  <p:stCondLst>
                                    <p:cond delay="0"/>
                                  </p:stCondLst>
                                  <p:childTnLst>
                                    <p:set>
                                      <p:cBhvr>
                                        <p:cTn id="47" dur="1" fill="hold">
                                          <p:stCondLst>
                                            <p:cond delay="0"/>
                                          </p:stCondLst>
                                        </p:cTn>
                                        <p:tgtEl>
                                          <p:spTgt spid="80"/>
                                        </p:tgtEl>
                                        <p:attrNameLst>
                                          <p:attrName>style.visibility</p:attrName>
                                        </p:attrNameLst>
                                      </p:cBhvr>
                                      <p:to>
                                        <p:strVal val="visible"/>
                                      </p:to>
                                    </p:set>
                                    <p:animEffect transition="in" filter="fade">
                                      <p:cBhvr>
                                        <p:cTn id="48" dur="500"/>
                                        <p:tgtEl>
                                          <p:spTgt spid="80"/>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77"/>
                                        </p:tgtEl>
                                        <p:attrNameLst>
                                          <p:attrName>style.visibility</p:attrName>
                                        </p:attrNameLst>
                                      </p:cBhvr>
                                      <p:to>
                                        <p:strVal val="visible"/>
                                      </p:to>
                                    </p:set>
                                    <p:animEffect transition="in" filter="fade">
                                      <p:cBhvr>
                                        <p:cTn id="53" dur="500"/>
                                        <p:tgtEl>
                                          <p:spTgt spid="77"/>
                                        </p:tgtEl>
                                      </p:cBhvr>
                                    </p:animEffect>
                                  </p:childTnLst>
                                </p:cTn>
                              </p:par>
                              <p:par>
                                <p:cTn id="54" presetID="10" presetClass="entr" presetSubtype="0" fill="hold" nodeType="withEffect">
                                  <p:stCondLst>
                                    <p:cond delay="0"/>
                                  </p:stCondLst>
                                  <p:childTnLst>
                                    <p:set>
                                      <p:cBhvr>
                                        <p:cTn id="55" dur="1" fill="hold">
                                          <p:stCondLst>
                                            <p:cond delay="0"/>
                                          </p:stCondLst>
                                        </p:cTn>
                                        <p:tgtEl>
                                          <p:spTgt spid="81"/>
                                        </p:tgtEl>
                                        <p:attrNameLst>
                                          <p:attrName>style.visibility</p:attrName>
                                        </p:attrNameLst>
                                      </p:cBhvr>
                                      <p:to>
                                        <p:strVal val="visible"/>
                                      </p:to>
                                    </p:set>
                                    <p:animEffect transition="in" filter="fade">
                                      <p:cBhvr>
                                        <p:cTn id="56"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p:bldP spid="61" grpId="0" animBg="1"/>
      <p:bldP spid="69" grpId="0" animBg="1"/>
      <p:bldP spid="70" grpId="0" animBg="1"/>
      <p:bldP spid="71" grpId="0" animBg="1"/>
      <p:bldP spid="72" grpId="0" animBg="1"/>
      <p:bldP spid="73" grpId="0" animBg="1"/>
      <p:bldP spid="77" grpId="0"/>
      <p:bldP spid="78" grpId="0"/>
      <p:bldP spid="7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85">
            <a:extLst>
              <a:ext uri="{FF2B5EF4-FFF2-40B4-BE49-F238E27FC236}">
                <a16:creationId xmlns:a16="http://schemas.microsoft.com/office/drawing/2014/main" id="{6C18851C-054E-4A96-8DB6-DB61BE54B87F}"/>
              </a:ext>
            </a:extLst>
          </p:cNvPr>
          <p:cNvSpPr/>
          <p:nvPr/>
        </p:nvSpPr>
        <p:spPr>
          <a:xfrm>
            <a:off x="1733095" y="2111767"/>
            <a:ext cx="8461719" cy="2634466"/>
          </a:xfrm>
          <a:custGeom>
            <a:avLst/>
            <a:gdLst>
              <a:gd name="connsiteX0" fmla="*/ 4581582 w 4684528"/>
              <a:gd name="connsiteY0" fmla="*/ 0 h 1458098"/>
              <a:gd name="connsiteX1" fmla="*/ 4684528 w 4684528"/>
              <a:gd name="connsiteY1" fmla="*/ 84779 h 1458098"/>
              <a:gd name="connsiteX2" fmla="*/ 3394679 w 4684528"/>
              <a:gd name="connsiteY2" fmla="*/ 1332239 h 1458098"/>
              <a:gd name="connsiteX3" fmla="*/ 2716448 w 4684528"/>
              <a:gd name="connsiteY3" fmla="*/ 641897 h 1458098"/>
              <a:gd name="connsiteX4" fmla="*/ 1929217 w 4684528"/>
              <a:gd name="connsiteY4" fmla="*/ 1417018 h 1458098"/>
              <a:gd name="connsiteX5" fmla="*/ 1014817 w 4684528"/>
              <a:gd name="connsiteY5" fmla="*/ 490506 h 1458098"/>
              <a:gd name="connsiteX6" fmla="*/ 16577 w 4684528"/>
              <a:gd name="connsiteY6" fmla="*/ 1458098 h 1458098"/>
              <a:gd name="connsiteX7" fmla="*/ 0 w 4684528"/>
              <a:gd name="connsiteY7" fmla="*/ 1458098 h 1458098"/>
              <a:gd name="connsiteX8" fmla="*/ 1008761 w 4684528"/>
              <a:gd name="connsiteY8" fmla="*/ 436006 h 1458098"/>
              <a:gd name="connsiteX9" fmla="*/ 1929217 w 4684528"/>
              <a:gd name="connsiteY9" fmla="*/ 1344350 h 1458098"/>
              <a:gd name="connsiteX10" fmla="*/ 2716448 w 4684528"/>
              <a:gd name="connsiteY10" fmla="*/ 545007 h 1458098"/>
              <a:gd name="connsiteX11" fmla="*/ 3388623 w 4684528"/>
              <a:gd name="connsiteY11" fmla="*/ 1211126 h 1458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84528" h="1458098">
                <a:moveTo>
                  <a:pt x="4581582" y="0"/>
                </a:moveTo>
                <a:lnTo>
                  <a:pt x="4684528" y="84779"/>
                </a:lnTo>
                <a:lnTo>
                  <a:pt x="3394679" y="1332239"/>
                </a:lnTo>
                <a:lnTo>
                  <a:pt x="2716448" y="641897"/>
                </a:lnTo>
                <a:lnTo>
                  <a:pt x="1929217" y="1417018"/>
                </a:lnTo>
                <a:lnTo>
                  <a:pt x="1014817" y="490506"/>
                </a:lnTo>
                <a:lnTo>
                  <a:pt x="16577" y="1458098"/>
                </a:lnTo>
                <a:lnTo>
                  <a:pt x="0" y="1458098"/>
                </a:lnTo>
                <a:lnTo>
                  <a:pt x="1008761" y="436006"/>
                </a:lnTo>
                <a:lnTo>
                  <a:pt x="1929217" y="1344350"/>
                </a:lnTo>
                <a:lnTo>
                  <a:pt x="2716448" y="545007"/>
                </a:lnTo>
                <a:lnTo>
                  <a:pt x="3388623" y="1211126"/>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lIns="121899" tIns="60950" rIns="121899" bIns="60950" rtlCol="0" anchor="ctr"/>
          <a:lstStyle/>
          <a:p>
            <a:pPr algn="ctr"/>
            <a:endParaRPr lang="en-US" sz="900">
              <a:solidFill>
                <a:schemeClr val="tx1"/>
              </a:solidFill>
              <a:latin typeface="Avenir Next LT Pro Light" panose="020B0304020202020204" pitchFamily="34" charset="0"/>
            </a:endParaRPr>
          </a:p>
        </p:txBody>
      </p:sp>
      <p:grpSp>
        <p:nvGrpSpPr>
          <p:cNvPr id="3" name="Group 2">
            <a:extLst>
              <a:ext uri="{FF2B5EF4-FFF2-40B4-BE49-F238E27FC236}">
                <a16:creationId xmlns:a16="http://schemas.microsoft.com/office/drawing/2014/main" id="{7C8BC2E1-6C34-4605-BB26-5F297B0E4A33}"/>
              </a:ext>
            </a:extLst>
          </p:cNvPr>
          <p:cNvGrpSpPr/>
          <p:nvPr/>
        </p:nvGrpSpPr>
        <p:grpSpPr>
          <a:xfrm>
            <a:off x="9580619" y="706985"/>
            <a:ext cx="2146066" cy="2023036"/>
            <a:chOff x="6135613" y="614704"/>
            <a:chExt cx="1889929" cy="1898801"/>
          </a:xfrm>
        </p:grpSpPr>
        <p:sp>
          <p:nvSpPr>
            <p:cNvPr id="4" name="Freeform 905">
              <a:extLst>
                <a:ext uri="{FF2B5EF4-FFF2-40B4-BE49-F238E27FC236}">
                  <a16:creationId xmlns:a16="http://schemas.microsoft.com/office/drawing/2014/main" id="{71545303-127E-4AD5-B1D8-C6DB4E6C0E6D}"/>
                </a:ext>
              </a:extLst>
            </p:cNvPr>
            <p:cNvSpPr>
              <a:spLocks noEditPoints="1"/>
            </p:cNvSpPr>
            <p:nvPr/>
          </p:nvSpPr>
          <p:spPr bwMode="auto">
            <a:xfrm>
              <a:off x="6135613" y="1916063"/>
              <a:ext cx="595963" cy="597442"/>
            </a:xfrm>
            <a:custGeom>
              <a:avLst/>
              <a:gdLst>
                <a:gd name="T0" fmla="*/ 200 w 200"/>
                <a:gd name="T1" fmla="*/ 88 h 200"/>
                <a:gd name="T2" fmla="*/ 177 w 200"/>
                <a:gd name="T3" fmla="*/ 24 h 200"/>
                <a:gd name="T4" fmla="*/ 111 w 200"/>
                <a:gd name="T5" fmla="*/ 0 h 200"/>
                <a:gd name="T6" fmla="*/ 8 w 200"/>
                <a:gd name="T7" fmla="*/ 103 h 200"/>
                <a:gd name="T8" fmla="*/ 41 w 200"/>
                <a:gd name="T9" fmla="*/ 81 h 200"/>
                <a:gd name="T10" fmla="*/ 8 w 200"/>
                <a:gd name="T11" fmla="*/ 193 h 200"/>
                <a:gd name="T12" fmla="*/ 119 w 200"/>
                <a:gd name="T13" fmla="*/ 159 h 200"/>
                <a:gd name="T14" fmla="*/ 96 w 200"/>
                <a:gd name="T15" fmla="*/ 192 h 200"/>
                <a:gd name="T16" fmla="*/ 200 w 200"/>
                <a:gd name="T17" fmla="*/ 88 h 200"/>
                <a:gd name="T18" fmla="*/ 122 w 200"/>
                <a:gd name="T19" fmla="*/ 135 h 200"/>
                <a:gd name="T20" fmla="*/ 137 w 200"/>
                <a:gd name="T21" fmla="*/ 114 h 200"/>
                <a:gd name="T22" fmla="*/ 65 w 200"/>
                <a:gd name="T23" fmla="*/ 136 h 200"/>
                <a:gd name="T24" fmla="*/ 86 w 200"/>
                <a:gd name="T25" fmla="*/ 64 h 200"/>
                <a:gd name="T26" fmla="*/ 65 w 200"/>
                <a:gd name="T27" fmla="*/ 78 h 200"/>
                <a:gd name="T28" fmla="*/ 132 w 200"/>
                <a:gd name="T29" fmla="*/ 11 h 200"/>
                <a:gd name="T30" fmla="*/ 174 w 200"/>
                <a:gd name="T31" fmla="*/ 27 h 200"/>
                <a:gd name="T32" fmla="*/ 189 w 200"/>
                <a:gd name="T33" fmla="*/ 68 h 200"/>
                <a:gd name="T34" fmla="*/ 122 w 200"/>
                <a:gd name="T35" fmla="*/ 13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0" h="200">
                  <a:moveTo>
                    <a:pt x="200" y="88"/>
                  </a:moveTo>
                  <a:cubicBezTo>
                    <a:pt x="177" y="24"/>
                    <a:pt x="177" y="24"/>
                    <a:pt x="177" y="24"/>
                  </a:cubicBezTo>
                  <a:cubicBezTo>
                    <a:pt x="111" y="0"/>
                    <a:pt x="111" y="0"/>
                    <a:pt x="111" y="0"/>
                  </a:cubicBezTo>
                  <a:cubicBezTo>
                    <a:pt x="111" y="0"/>
                    <a:pt x="38" y="4"/>
                    <a:pt x="8" y="103"/>
                  </a:cubicBezTo>
                  <a:cubicBezTo>
                    <a:pt x="8" y="103"/>
                    <a:pt x="27" y="87"/>
                    <a:pt x="41" y="81"/>
                  </a:cubicBezTo>
                  <a:cubicBezTo>
                    <a:pt x="41" y="81"/>
                    <a:pt x="0" y="146"/>
                    <a:pt x="8" y="193"/>
                  </a:cubicBezTo>
                  <a:cubicBezTo>
                    <a:pt x="54" y="200"/>
                    <a:pt x="119" y="159"/>
                    <a:pt x="119" y="159"/>
                  </a:cubicBezTo>
                  <a:cubicBezTo>
                    <a:pt x="113" y="173"/>
                    <a:pt x="96" y="192"/>
                    <a:pt x="96" y="192"/>
                  </a:cubicBezTo>
                  <a:cubicBezTo>
                    <a:pt x="195" y="162"/>
                    <a:pt x="200" y="88"/>
                    <a:pt x="200" y="88"/>
                  </a:cubicBezTo>
                  <a:moveTo>
                    <a:pt x="122" y="135"/>
                  </a:moveTo>
                  <a:cubicBezTo>
                    <a:pt x="122" y="135"/>
                    <a:pt x="132" y="123"/>
                    <a:pt x="137" y="114"/>
                  </a:cubicBezTo>
                  <a:cubicBezTo>
                    <a:pt x="137" y="114"/>
                    <a:pt x="94" y="140"/>
                    <a:pt x="65" y="136"/>
                  </a:cubicBezTo>
                  <a:cubicBezTo>
                    <a:pt x="59" y="105"/>
                    <a:pt x="86" y="64"/>
                    <a:pt x="86" y="64"/>
                  </a:cubicBezTo>
                  <a:cubicBezTo>
                    <a:pt x="77" y="68"/>
                    <a:pt x="65" y="78"/>
                    <a:pt x="65" y="78"/>
                  </a:cubicBezTo>
                  <a:cubicBezTo>
                    <a:pt x="84" y="14"/>
                    <a:pt x="132" y="11"/>
                    <a:pt x="132" y="11"/>
                  </a:cubicBezTo>
                  <a:cubicBezTo>
                    <a:pt x="174" y="27"/>
                    <a:pt x="174" y="27"/>
                    <a:pt x="174" y="27"/>
                  </a:cubicBezTo>
                  <a:cubicBezTo>
                    <a:pt x="189" y="68"/>
                    <a:pt x="189" y="68"/>
                    <a:pt x="189" y="68"/>
                  </a:cubicBezTo>
                  <a:cubicBezTo>
                    <a:pt x="189" y="68"/>
                    <a:pt x="186" y="116"/>
                    <a:pt x="122" y="135"/>
                  </a:cubicBezTo>
                </a:path>
              </a:pathLst>
            </a:custGeom>
            <a:solidFill>
              <a:srgbClr val="FFD66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latin typeface="Avenir Next LT Pro Light" panose="020B0304020202020204" pitchFamily="34" charset="0"/>
              </a:endParaRPr>
            </a:p>
          </p:txBody>
        </p:sp>
        <p:sp>
          <p:nvSpPr>
            <p:cNvPr id="5" name="Freeform 906">
              <a:extLst>
                <a:ext uri="{FF2B5EF4-FFF2-40B4-BE49-F238E27FC236}">
                  <a16:creationId xmlns:a16="http://schemas.microsoft.com/office/drawing/2014/main" id="{68221C15-5571-4283-938F-235B4EAEBF56}"/>
                </a:ext>
              </a:extLst>
            </p:cNvPr>
            <p:cNvSpPr>
              <a:spLocks/>
            </p:cNvSpPr>
            <p:nvPr/>
          </p:nvSpPr>
          <p:spPr bwMode="auto">
            <a:xfrm>
              <a:off x="6311593" y="1948597"/>
              <a:ext cx="387450" cy="385971"/>
            </a:xfrm>
            <a:custGeom>
              <a:avLst/>
              <a:gdLst>
                <a:gd name="T0" fmla="*/ 115 w 130"/>
                <a:gd name="T1" fmla="*/ 16 h 129"/>
                <a:gd name="T2" fmla="*/ 73 w 130"/>
                <a:gd name="T3" fmla="*/ 0 h 129"/>
                <a:gd name="T4" fmla="*/ 6 w 130"/>
                <a:gd name="T5" fmla="*/ 67 h 129"/>
                <a:gd name="T6" fmla="*/ 27 w 130"/>
                <a:gd name="T7" fmla="*/ 53 h 129"/>
                <a:gd name="T8" fmla="*/ 6 w 130"/>
                <a:gd name="T9" fmla="*/ 125 h 129"/>
                <a:gd name="T10" fmla="*/ 78 w 130"/>
                <a:gd name="T11" fmla="*/ 103 h 129"/>
                <a:gd name="T12" fmla="*/ 63 w 130"/>
                <a:gd name="T13" fmla="*/ 124 h 129"/>
                <a:gd name="T14" fmla="*/ 130 w 130"/>
                <a:gd name="T15" fmla="*/ 57 h 129"/>
                <a:gd name="T16" fmla="*/ 115 w 130"/>
                <a:gd name="T17" fmla="*/ 16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 h="129">
                  <a:moveTo>
                    <a:pt x="115" y="16"/>
                  </a:moveTo>
                  <a:cubicBezTo>
                    <a:pt x="73" y="0"/>
                    <a:pt x="73" y="0"/>
                    <a:pt x="73" y="0"/>
                  </a:cubicBezTo>
                  <a:cubicBezTo>
                    <a:pt x="73" y="0"/>
                    <a:pt x="25" y="3"/>
                    <a:pt x="6" y="67"/>
                  </a:cubicBezTo>
                  <a:cubicBezTo>
                    <a:pt x="6" y="67"/>
                    <a:pt x="18" y="57"/>
                    <a:pt x="27" y="53"/>
                  </a:cubicBezTo>
                  <a:cubicBezTo>
                    <a:pt x="27" y="53"/>
                    <a:pt x="0" y="94"/>
                    <a:pt x="6" y="125"/>
                  </a:cubicBezTo>
                  <a:cubicBezTo>
                    <a:pt x="35" y="129"/>
                    <a:pt x="78" y="103"/>
                    <a:pt x="78" y="103"/>
                  </a:cubicBezTo>
                  <a:cubicBezTo>
                    <a:pt x="73" y="112"/>
                    <a:pt x="63" y="124"/>
                    <a:pt x="63" y="124"/>
                  </a:cubicBezTo>
                  <a:cubicBezTo>
                    <a:pt x="127" y="105"/>
                    <a:pt x="130" y="57"/>
                    <a:pt x="130" y="57"/>
                  </a:cubicBezTo>
                  <a:cubicBezTo>
                    <a:pt x="115" y="16"/>
                    <a:pt x="115" y="16"/>
                    <a:pt x="115" y="16"/>
                  </a:cubicBezTo>
                </a:path>
              </a:pathLst>
            </a:custGeom>
            <a:solidFill>
              <a:srgbClr val="FF5B4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latin typeface="Avenir Next LT Pro Light" panose="020B0304020202020204" pitchFamily="34" charset="0"/>
              </a:endParaRPr>
            </a:p>
          </p:txBody>
        </p:sp>
        <p:sp>
          <p:nvSpPr>
            <p:cNvPr id="6" name="Freeform 907">
              <a:extLst>
                <a:ext uri="{FF2B5EF4-FFF2-40B4-BE49-F238E27FC236}">
                  <a16:creationId xmlns:a16="http://schemas.microsoft.com/office/drawing/2014/main" id="{60CD5529-B4F0-4D95-B6BA-BB5C6980F245}"/>
                </a:ext>
              </a:extLst>
            </p:cNvPr>
            <p:cNvSpPr>
              <a:spLocks/>
            </p:cNvSpPr>
            <p:nvPr/>
          </p:nvSpPr>
          <p:spPr bwMode="auto">
            <a:xfrm>
              <a:off x="6713831" y="1710508"/>
              <a:ext cx="489489" cy="653637"/>
            </a:xfrm>
            <a:custGeom>
              <a:avLst/>
              <a:gdLst>
                <a:gd name="T0" fmla="*/ 164 w 164"/>
                <a:gd name="T1" fmla="*/ 55 h 219"/>
                <a:gd name="T2" fmla="*/ 133 w 164"/>
                <a:gd name="T3" fmla="*/ 180 h 219"/>
                <a:gd name="T4" fmla="*/ 0 w 164"/>
                <a:gd name="T5" fmla="*/ 219 h 219"/>
                <a:gd name="T6" fmla="*/ 27 w 164"/>
                <a:gd name="T7" fmla="*/ 82 h 219"/>
                <a:gd name="T8" fmla="*/ 109 w 164"/>
                <a:gd name="T9" fmla="*/ 0 h 219"/>
                <a:gd name="T10" fmla="*/ 164 w 164"/>
                <a:gd name="T11" fmla="*/ 55 h 219"/>
              </a:gdLst>
              <a:ahLst/>
              <a:cxnLst>
                <a:cxn ang="0">
                  <a:pos x="T0" y="T1"/>
                </a:cxn>
                <a:cxn ang="0">
                  <a:pos x="T2" y="T3"/>
                </a:cxn>
                <a:cxn ang="0">
                  <a:pos x="T4" y="T5"/>
                </a:cxn>
                <a:cxn ang="0">
                  <a:pos x="T6" y="T7"/>
                </a:cxn>
                <a:cxn ang="0">
                  <a:pos x="T8" y="T9"/>
                </a:cxn>
                <a:cxn ang="0">
                  <a:pos x="T10" y="T11"/>
                </a:cxn>
              </a:cxnLst>
              <a:rect l="0" t="0" r="r" b="b"/>
              <a:pathLst>
                <a:path w="164" h="219">
                  <a:moveTo>
                    <a:pt x="164" y="55"/>
                  </a:moveTo>
                  <a:cubicBezTo>
                    <a:pt x="133" y="180"/>
                    <a:pt x="133" y="180"/>
                    <a:pt x="133" y="180"/>
                  </a:cubicBezTo>
                  <a:cubicBezTo>
                    <a:pt x="0" y="219"/>
                    <a:pt x="0" y="219"/>
                    <a:pt x="0" y="219"/>
                  </a:cubicBezTo>
                  <a:cubicBezTo>
                    <a:pt x="0" y="219"/>
                    <a:pt x="93" y="147"/>
                    <a:pt x="27" y="82"/>
                  </a:cubicBezTo>
                  <a:cubicBezTo>
                    <a:pt x="109" y="0"/>
                    <a:pt x="109" y="0"/>
                    <a:pt x="109" y="0"/>
                  </a:cubicBezTo>
                  <a:cubicBezTo>
                    <a:pt x="164" y="55"/>
                    <a:pt x="164" y="55"/>
                    <a:pt x="164" y="55"/>
                  </a:cubicBezTo>
                </a:path>
              </a:pathLst>
            </a:custGeom>
            <a:solidFill>
              <a:schemeClr val="tx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latin typeface="Avenir Next LT Pro Light" panose="020B0304020202020204" pitchFamily="34" charset="0"/>
              </a:endParaRPr>
            </a:p>
          </p:txBody>
        </p:sp>
        <p:sp>
          <p:nvSpPr>
            <p:cNvPr id="7" name="Freeform 908">
              <a:extLst>
                <a:ext uri="{FF2B5EF4-FFF2-40B4-BE49-F238E27FC236}">
                  <a16:creationId xmlns:a16="http://schemas.microsoft.com/office/drawing/2014/main" id="{6157C11E-B029-4463-B0A0-660E8CB9174E}"/>
                </a:ext>
              </a:extLst>
            </p:cNvPr>
            <p:cNvSpPr>
              <a:spLocks/>
            </p:cNvSpPr>
            <p:nvPr/>
          </p:nvSpPr>
          <p:spPr bwMode="auto">
            <a:xfrm>
              <a:off x="6276101" y="1432490"/>
              <a:ext cx="652158" cy="492446"/>
            </a:xfrm>
            <a:custGeom>
              <a:avLst/>
              <a:gdLst>
                <a:gd name="T0" fmla="*/ 164 w 219"/>
                <a:gd name="T1" fmla="*/ 0 h 165"/>
                <a:gd name="T2" fmla="*/ 38 w 219"/>
                <a:gd name="T3" fmla="*/ 32 h 165"/>
                <a:gd name="T4" fmla="*/ 0 w 219"/>
                <a:gd name="T5" fmla="*/ 165 h 165"/>
                <a:gd name="T6" fmla="*/ 137 w 219"/>
                <a:gd name="T7" fmla="*/ 137 h 165"/>
                <a:gd name="T8" fmla="*/ 219 w 219"/>
                <a:gd name="T9" fmla="*/ 55 h 165"/>
                <a:gd name="T10" fmla="*/ 164 w 219"/>
                <a:gd name="T11" fmla="*/ 0 h 165"/>
              </a:gdLst>
              <a:ahLst/>
              <a:cxnLst>
                <a:cxn ang="0">
                  <a:pos x="T0" y="T1"/>
                </a:cxn>
                <a:cxn ang="0">
                  <a:pos x="T2" y="T3"/>
                </a:cxn>
                <a:cxn ang="0">
                  <a:pos x="T4" y="T5"/>
                </a:cxn>
                <a:cxn ang="0">
                  <a:pos x="T6" y="T7"/>
                </a:cxn>
                <a:cxn ang="0">
                  <a:pos x="T8" y="T9"/>
                </a:cxn>
                <a:cxn ang="0">
                  <a:pos x="T10" y="T11"/>
                </a:cxn>
              </a:cxnLst>
              <a:rect l="0" t="0" r="r" b="b"/>
              <a:pathLst>
                <a:path w="219" h="165">
                  <a:moveTo>
                    <a:pt x="164" y="0"/>
                  </a:moveTo>
                  <a:cubicBezTo>
                    <a:pt x="38" y="32"/>
                    <a:pt x="38" y="32"/>
                    <a:pt x="38" y="32"/>
                  </a:cubicBezTo>
                  <a:cubicBezTo>
                    <a:pt x="0" y="165"/>
                    <a:pt x="0" y="165"/>
                    <a:pt x="0" y="165"/>
                  </a:cubicBezTo>
                  <a:cubicBezTo>
                    <a:pt x="0" y="165"/>
                    <a:pt x="71" y="72"/>
                    <a:pt x="137" y="137"/>
                  </a:cubicBezTo>
                  <a:cubicBezTo>
                    <a:pt x="219" y="55"/>
                    <a:pt x="219" y="55"/>
                    <a:pt x="219" y="55"/>
                  </a:cubicBezTo>
                  <a:lnTo>
                    <a:pt x="164" y="0"/>
                  </a:lnTo>
                  <a:close/>
                </a:path>
              </a:pathLst>
            </a:custGeom>
            <a:solidFill>
              <a:schemeClr val="tx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latin typeface="Avenir Next LT Pro Light" panose="020B0304020202020204" pitchFamily="34" charset="0"/>
              </a:endParaRPr>
            </a:p>
          </p:txBody>
        </p:sp>
        <p:sp>
          <p:nvSpPr>
            <p:cNvPr id="8" name="Freeform 909">
              <a:extLst>
                <a:ext uri="{FF2B5EF4-FFF2-40B4-BE49-F238E27FC236}">
                  <a16:creationId xmlns:a16="http://schemas.microsoft.com/office/drawing/2014/main" id="{1CA788B4-E4D1-4A19-A2E5-82D33633348D}"/>
                </a:ext>
              </a:extLst>
            </p:cNvPr>
            <p:cNvSpPr>
              <a:spLocks/>
            </p:cNvSpPr>
            <p:nvPr/>
          </p:nvSpPr>
          <p:spPr bwMode="auto">
            <a:xfrm>
              <a:off x="6901641" y="907510"/>
              <a:ext cx="832574" cy="832574"/>
            </a:xfrm>
            <a:custGeom>
              <a:avLst/>
              <a:gdLst>
                <a:gd name="T0" fmla="*/ 61 w 279"/>
                <a:gd name="T1" fmla="*/ 221 h 279"/>
                <a:gd name="T2" fmla="*/ 148 w 279"/>
                <a:gd name="T3" fmla="*/ 279 h 279"/>
                <a:gd name="T4" fmla="*/ 279 w 279"/>
                <a:gd name="T5" fmla="*/ 78 h 279"/>
                <a:gd name="T6" fmla="*/ 233 w 279"/>
                <a:gd name="T7" fmla="*/ 48 h 279"/>
                <a:gd name="T8" fmla="*/ 204 w 279"/>
                <a:gd name="T9" fmla="*/ 7 h 279"/>
                <a:gd name="T10" fmla="*/ 202 w 279"/>
                <a:gd name="T11" fmla="*/ 0 h 279"/>
                <a:gd name="T12" fmla="*/ 0 w 279"/>
                <a:gd name="T13" fmla="*/ 131 h 279"/>
                <a:gd name="T14" fmla="*/ 8 w 279"/>
                <a:gd name="T15" fmla="*/ 147 h 279"/>
                <a:gd name="T16" fmla="*/ 61 w 279"/>
                <a:gd name="T17" fmla="*/ 221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9" h="279">
                  <a:moveTo>
                    <a:pt x="61" y="221"/>
                  </a:moveTo>
                  <a:cubicBezTo>
                    <a:pt x="83" y="243"/>
                    <a:pt x="111" y="264"/>
                    <a:pt x="148" y="279"/>
                  </a:cubicBezTo>
                  <a:cubicBezTo>
                    <a:pt x="207" y="212"/>
                    <a:pt x="249" y="138"/>
                    <a:pt x="279" y="78"/>
                  </a:cubicBezTo>
                  <a:cubicBezTo>
                    <a:pt x="259" y="70"/>
                    <a:pt x="244" y="60"/>
                    <a:pt x="233" y="48"/>
                  </a:cubicBezTo>
                  <a:cubicBezTo>
                    <a:pt x="218" y="34"/>
                    <a:pt x="210" y="19"/>
                    <a:pt x="204" y="7"/>
                  </a:cubicBezTo>
                  <a:cubicBezTo>
                    <a:pt x="203" y="4"/>
                    <a:pt x="202" y="2"/>
                    <a:pt x="202" y="0"/>
                  </a:cubicBezTo>
                  <a:cubicBezTo>
                    <a:pt x="141" y="29"/>
                    <a:pt x="67" y="72"/>
                    <a:pt x="0" y="131"/>
                  </a:cubicBezTo>
                  <a:cubicBezTo>
                    <a:pt x="2" y="136"/>
                    <a:pt x="5" y="141"/>
                    <a:pt x="8" y="147"/>
                  </a:cubicBezTo>
                  <a:cubicBezTo>
                    <a:pt x="18" y="168"/>
                    <a:pt x="35" y="196"/>
                    <a:pt x="61" y="221"/>
                  </a:cubicBezTo>
                </a:path>
              </a:pathLst>
            </a:custGeom>
            <a:solidFill>
              <a:schemeClr val="tx2">
                <a:lumMod val="40000"/>
                <a:lumOff val="6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latin typeface="Avenir Next LT Pro Light" panose="020B0304020202020204" pitchFamily="34" charset="0"/>
              </a:endParaRPr>
            </a:p>
          </p:txBody>
        </p:sp>
        <p:sp>
          <p:nvSpPr>
            <p:cNvPr id="9" name="Freeform 910">
              <a:extLst>
                <a:ext uri="{FF2B5EF4-FFF2-40B4-BE49-F238E27FC236}">
                  <a16:creationId xmlns:a16="http://schemas.microsoft.com/office/drawing/2014/main" id="{03B357A7-FD00-42A0-8345-58A7069E9844}"/>
                </a:ext>
              </a:extLst>
            </p:cNvPr>
            <p:cNvSpPr>
              <a:spLocks/>
            </p:cNvSpPr>
            <p:nvPr/>
          </p:nvSpPr>
          <p:spPr bwMode="auto">
            <a:xfrm>
              <a:off x="7534575" y="755192"/>
              <a:ext cx="351959" cy="351959"/>
            </a:xfrm>
            <a:custGeom>
              <a:avLst/>
              <a:gdLst>
                <a:gd name="T0" fmla="*/ 29 w 118"/>
                <a:gd name="T1" fmla="*/ 91 h 118"/>
                <a:gd name="T2" fmla="*/ 72 w 118"/>
                <a:gd name="T3" fmla="*/ 118 h 118"/>
                <a:gd name="T4" fmla="*/ 118 w 118"/>
                <a:gd name="T5" fmla="*/ 0 h 118"/>
                <a:gd name="T6" fmla="*/ 0 w 118"/>
                <a:gd name="T7" fmla="*/ 46 h 118"/>
                <a:gd name="T8" fmla="*/ 3 w 118"/>
                <a:gd name="T9" fmla="*/ 53 h 118"/>
                <a:gd name="T10" fmla="*/ 29 w 118"/>
                <a:gd name="T11" fmla="*/ 91 h 118"/>
              </a:gdLst>
              <a:ahLst/>
              <a:cxnLst>
                <a:cxn ang="0">
                  <a:pos x="T0" y="T1"/>
                </a:cxn>
                <a:cxn ang="0">
                  <a:pos x="T2" y="T3"/>
                </a:cxn>
                <a:cxn ang="0">
                  <a:pos x="T4" y="T5"/>
                </a:cxn>
                <a:cxn ang="0">
                  <a:pos x="T6" y="T7"/>
                </a:cxn>
                <a:cxn ang="0">
                  <a:pos x="T8" y="T9"/>
                </a:cxn>
                <a:cxn ang="0">
                  <a:pos x="T10" y="T11"/>
                </a:cxn>
              </a:cxnLst>
              <a:rect l="0" t="0" r="r" b="b"/>
              <a:pathLst>
                <a:path w="118" h="118">
                  <a:moveTo>
                    <a:pt x="29" y="91"/>
                  </a:moveTo>
                  <a:cubicBezTo>
                    <a:pt x="40" y="102"/>
                    <a:pt x="54" y="111"/>
                    <a:pt x="72" y="118"/>
                  </a:cubicBezTo>
                  <a:cubicBezTo>
                    <a:pt x="104" y="50"/>
                    <a:pt x="118" y="0"/>
                    <a:pt x="118" y="0"/>
                  </a:cubicBezTo>
                  <a:cubicBezTo>
                    <a:pt x="118" y="0"/>
                    <a:pt x="69" y="14"/>
                    <a:pt x="0" y="46"/>
                  </a:cubicBezTo>
                  <a:cubicBezTo>
                    <a:pt x="1" y="48"/>
                    <a:pt x="2" y="50"/>
                    <a:pt x="3" y="53"/>
                  </a:cubicBezTo>
                  <a:cubicBezTo>
                    <a:pt x="8" y="64"/>
                    <a:pt x="16" y="78"/>
                    <a:pt x="29" y="91"/>
                  </a:cubicBezTo>
                </a:path>
              </a:pathLst>
            </a:custGeom>
            <a:solidFill>
              <a:schemeClr val="tx2">
                <a:lumMod val="40000"/>
                <a:lumOff val="6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latin typeface="Avenir Next LT Pro Light" panose="020B0304020202020204" pitchFamily="34" charset="0"/>
              </a:endParaRPr>
            </a:p>
          </p:txBody>
        </p:sp>
        <p:sp>
          <p:nvSpPr>
            <p:cNvPr id="10" name="Freeform 911">
              <a:extLst>
                <a:ext uri="{FF2B5EF4-FFF2-40B4-BE49-F238E27FC236}">
                  <a16:creationId xmlns:a16="http://schemas.microsoft.com/office/drawing/2014/main" id="{2006C97E-B792-4E22-8A7E-19B9A882A82D}"/>
                </a:ext>
              </a:extLst>
            </p:cNvPr>
            <p:cNvSpPr>
              <a:spLocks/>
            </p:cNvSpPr>
            <p:nvPr/>
          </p:nvSpPr>
          <p:spPr bwMode="auto">
            <a:xfrm>
              <a:off x="6446165" y="1321579"/>
              <a:ext cx="869545" cy="875460"/>
            </a:xfrm>
            <a:custGeom>
              <a:avLst/>
              <a:gdLst>
                <a:gd name="T0" fmla="*/ 206 w 292"/>
                <a:gd name="T1" fmla="*/ 91 h 293"/>
                <a:gd name="T2" fmla="*/ 150 w 292"/>
                <a:gd name="T3" fmla="*/ 14 h 293"/>
                <a:gd name="T4" fmla="*/ 144 w 292"/>
                <a:gd name="T5" fmla="*/ 0 h 293"/>
                <a:gd name="T6" fmla="*/ 0 w 292"/>
                <a:gd name="T7" fmla="*/ 197 h 293"/>
                <a:gd name="T8" fmla="*/ 37 w 292"/>
                <a:gd name="T9" fmla="*/ 253 h 293"/>
                <a:gd name="T10" fmla="*/ 96 w 292"/>
                <a:gd name="T11" fmla="*/ 293 h 293"/>
                <a:gd name="T12" fmla="*/ 292 w 292"/>
                <a:gd name="T13" fmla="*/ 149 h 293"/>
                <a:gd name="T14" fmla="*/ 206 w 292"/>
                <a:gd name="T15" fmla="*/ 91 h 2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2" h="293">
                  <a:moveTo>
                    <a:pt x="206" y="91"/>
                  </a:moveTo>
                  <a:cubicBezTo>
                    <a:pt x="179" y="64"/>
                    <a:pt x="161" y="35"/>
                    <a:pt x="150" y="14"/>
                  </a:cubicBezTo>
                  <a:cubicBezTo>
                    <a:pt x="148" y="9"/>
                    <a:pt x="146" y="4"/>
                    <a:pt x="144" y="0"/>
                  </a:cubicBezTo>
                  <a:cubicBezTo>
                    <a:pt x="86" y="53"/>
                    <a:pt x="34" y="118"/>
                    <a:pt x="0" y="197"/>
                  </a:cubicBezTo>
                  <a:cubicBezTo>
                    <a:pt x="0" y="197"/>
                    <a:pt x="11" y="228"/>
                    <a:pt x="37" y="253"/>
                  </a:cubicBezTo>
                  <a:cubicBezTo>
                    <a:pt x="63" y="279"/>
                    <a:pt x="96" y="293"/>
                    <a:pt x="96" y="293"/>
                  </a:cubicBezTo>
                  <a:cubicBezTo>
                    <a:pt x="175" y="260"/>
                    <a:pt x="240" y="207"/>
                    <a:pt x="292" y="149"/>
                  </a:cubicBezTo>
                  <a:cubicBezTo>
                    <a:pt x="256" y="134"/>
                    <a:pt x="228" y="113"/>
                    <a:pt x="206" y="91"/>
                  </a:cubicBezTo>
                </a:path>
              </a:pathLst>
            </a:custGeom>
            <a:solidFill>
              <a:schemeClr val="tx2">
                <a:lumMod val="40000"/>
                <a:lumOff val="6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latin typeface="Avenir Next LT Pro Light" panose="020B0304020202020204" pitchFamily="34" charset="0"/>
              </a:endParaRPr>
            </a:p>
          </p:txBody>
        </p:sp>
        <p:sp>
          <p:nvSpPr>
            <p:cNvPr id="11" name="Freeform 912">
              <a:extLst>
                <a:ext uri="{FF2B5EF4-FFF2-40B4-BE49-F238E27FC236}">
                  <a16:creationId xmlns:a16="http://schemas.microsoft.com/office/drawing/2014/main" id="{AFAB8D17-01CB-4C4B-9788-D40281DB8BD1}"/>
                </a:ext>
              </a:extLst>
            </p:cNvPr>
            <p:cNvSpPr>
              <a:spLocks/>
            </p:cNvSpPr>
            <p:nvPr/>
          </p:nvSpPr>
          <p:spPr bwMode="auto">
            <a:xfrm>
              <a:off x="7504998" y="892722"/>
              <a:ext cx="244005" cy="246963"/>
            </a:xfrm>
            <a:custGeom>
              <a:avLst/>
              <a:gdLst>
                <a:gd name="T0" fmla="*/ 31 w 82"/>
                <a:gd name="T1" fmla="*/ 53 h 83"/>
                <a:gd name="T2" fmla="*/ 77 w 82"/>
                <a:gd name="T3" fmla="*/ 83 h 83"/>
                <a:gd name="T4" fmla="*/ 82 w 82"/>
                <a:gd name="T5" fmla="*/ 72 h 83"/>
                <a:gd name="T6" fmla="*/ 39 w 82"/>
                <a:gd name="T7" fmla="*/ 45 h 83"/>
                <a:gd name="T8" fmla="*/ 13 w 82"/>
                <a:gd name="T9" fmla="*/ 7 h 83"/>
                <a:gd name="T10" fmla="*/ 10 w 82"/>
                <a:gd name="T11" fmla="*/ 0 h 83"/>
                <a:gd name="T12" fmla="*/ 0 w 82"/>
                <a:gd name="T13" fmla="*/ 5 h 83"/>
                <a:gd name="T14" fmla="*/ 2 w 82"/>
                <a:gd name="T15" fmla="*/ 12 h 83"/>
                <a:gd name="T16" fmla="*/ 31 w 82"/>
                <a:gd name="T17" fmla="*/ 5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83">
                  <a:moveTo>
                    <a:pt x="31" y="53"/>
                  </a:moveTo>
                  <a:cubicBezTo>
                    <a:pt x="42" y="65"/>
                    <a:pt x="57" y="75"/>
                    <a:pt x="77" y="83"/>
                  </a:cubicBezTo>
                  <a:cubicBezTo>
                    <a:pt x="78" y="79"/>
                    <a:pt x="80" y="76"/>
                    <a:pt x="82" y="72"/>
                  </a:cubicBezTo>
                  <a:cubicBezTo>
                    <a:pt x="64" y="65"/>
                    <a:pt x="50" y="56"/>
                    <a:pt x="39" y="45"/>
                  </a:cubicBezTo>
                  <a:cubicBezTo>
                    <a:pt x="26" y="32"/>
                    <a:pt x="18" y="18"/>
                    <a:pt x="13" y="7"/>
                  </a:cubicBezTo>
                  <a:cubicBezTo>
                    <a:pt x="12" y="4"/>
                    <a:pt x="11" y="2"/>
                    <a:pt x="10" y="0"/>
                  </a:cubicBezTo>
                  <a:cubicBezTo>
                    <a:pt x="7" y="2"/>
                    <a:pt x="3" y="3"/>
                    <a:pt x="0" y="5"/>
                  </a:cubicBezTo>
                  <a:cubicBezTo>
                    <a:pt x="0" y="7"/>
                    <a:pt x="1" y="9"/>
                    <a:pt x="2" y="12"/>
                  </a:cubicBezTo>
                  <a:cubicBezTo>
                    <a:pt x="8" y="24"/>
                    <a:pt x="16" y="39"/>
                    <a:pt x="31" y="53"/>
                  </a:cubicBezTo>
                </a:path>
              </a:pathLst>
            </a:custGeom>
            <a:solidFill>
              <a:schemeClr val="bg1">
                <a:lumMod val="9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latin typeface="Avenir Next LT Pro Light" panose="020B0304020202020204" pitchFamily="34" charset="0"/>
              </a:endParaRPr>
            </a:p>
          </p:txBody>
        </p:sp>
        <p:sp>
          <p:nvSpPr>
            <p:cNvPr id="12" name="Freeform 913">
              <a:extLst>
                <a:ext uri="{FF2B5EF4-FFF2-40B4-BE49-F238E27FC236}">
                  <a16:creationId xmlns:a16="http://schemas.microsoft.com/office/drawing/2014/main" id="{D6EBA983-ADE0-495C-B16B-B66704BB60B2}"/>
                </a:ext>
              </a:extLst>
            </p:cNvPr>
            <p:cNvSpPr>
              <a:spLocks/>
            </p:cNvSpPr>
            <p:nvPr/>
          </p:nvSpPr>
          <p:spPr bwMode="auto">
            <a:xfrm>
              <a:off x="6875022" y="1297918"/>
              <a:ext cx="468785" cy="468785"/>
            </a:xfrm>
            <a:custGeom>
              <a:avLst/>
              <a:gdLst>
                <a:gd name="T0" fmla="*/ 62 w 157"/>
                <a:gd name="T1" fmla="*/ 99 h 157"/>
                <a:gd name="T2" fmla="*/ 148 w 157"/>
                <a:gd name="T3" fmla="*/ 157 h 157"/>
                <a:gd name="T4" fmla="*/ 157 w 157"/>
                <a:gd name="T5" fmla="*/ 148 h 157"/>
                <a:gd name="T6" fmla="*/ 70 w 157"/>
                <a:gd name="T7" fmla="*/ 90 h 157"/>
                <a:gd name="T8" fmla="*/ 17 w 157"/>
                <a:gd name="T9" fmla="*/ 16 h 157"/>
                <a:gd name="T10" fmla="*/ 9 w 157"/>
                <a:gd name="T11" fmla="*/ 0 h 157"/>
                <a:gd name="T12" fmla="*/ 0 w 157"/>
                <a:gd name="T13" fmla="*/ 8 h 157"/>
                <a:gd name="T14" fmla="*/ 6 w 157"/>
                <a:gd name="T15" fmla="*/ 22 h 157"/>
                <a:gd name="T16" fmla="*/ 62 w 157"/>
                <a:gd name="T17" fmla="*/ 99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7" h="157">
                  <a:moveTo>
                    <a:pt x="62" y="99"/>
                  </a:moveTo>
                  <a:cubicBezTo>
                    <a:pt x="84" y="121"/>
                    <a:pt x="112" y="142"/>
                    <a:pt x="148" y="157"/>
                  </a:cubicBezTo>
                  <a:cubicBezTo>
                    <a:pt x="151" y="154"/>
                    <a:pt x="154" y="151"/>
                    <a:pt x="157" y="148"/>
                  </a:cubicBezTo>
                  <a:cubicBezTo>
                    <a:pt x="120" y="133"/>
                    <a:pt x="92" y="112"/>
                    <a:pt x="70" y="90"/>
                  </a:cubicBezTo>
                  <a:cubicBezTo>
                    <a:pt x="44" y="65"/>
                    <a:pt x="27" y="37"/>
                    <a:pt x="17" y="16"/>
                  </a:cubicBezTo>
                  <a:cubicBezTo>
                    <a:pt x="14" y="10"/>
                    <a:pt x="11" y="5"/>
                    <a:pt x="9" y="0"/>
                  </a:cubicBezTo>
                  <a:cubicBezTo>
                    <a:pt x="6" y="3"/>
                    <a:pt x="3" y="6"/>
                    <a:pt x="0" y="8"/>
                  </a:cubicBezTo>
                  <a:cubicBezTo>
                    <a:pt x="2" y="12"/>
                    <a:pt x="4" y="17"/>
                    <a:pt x="6" y="22"/>
                  </a:cubicBezTo>
                  <a:cubicBezTo>
                    <a:pt x="17" y="43"/>
                    <a:pt x="35" y="72"/>
                    <a:pt x="62" y="99"/>
                  </a:cubicBezTo>
                </a:path>
              </a:pathLst>
            </a:custGeom>
            <a:solidFill>
              <a:schemeClr val="bg1">
                <a:lumMod val="9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latin typeface="Avenir Next LT Pro Light" panose="020B0304020202020204" pitchFamily="34" charset="0"/>
              </a:endParaRPr>
            </a:p>
          </p:txBody>
        </p:sp>
        <p:sp>
          <p:nvSpPr>
            <p:cNvPr id="13" name="Freeform 914">
              <a:extLst>
                <a:ext uri="{FF2B5EF4-FFF2-40B4-BE49-F238E27FC236}">
                  <a16:creationId xmlns:a16="http://schemas.microsoft.com/office/drawing/2014/main" id="{6437DDEE-AE4F-467A-A9F4-7A2CA9049CB2}"/>
                </a:ext>
              </a:extLst>
            </p:cNvPr>
            <p:cNvSpPr>
              <a:spLocks/>
            </p:cNvSpPr>
            <p:nvPr/>
          </p:nvSpPr>
          <p:spPr bwMode="auto">
            <a:xfrm>
              <a:off x="6493487" y="1608469"/>
              <a:ext cx="533853" cy="535332"/>
            </a:xfrm>
            <a:custGeom>
              <a:avLst/>
              <a:gdLst>
                <a:gd name="T0" fmla="*/ 302 w 361"/>
                <a:gd name="T1" fmla="*/ 0 h 362"/>
                <a:gd name="T2" fmla="*/ 361 w 361"/>
                <a:gd name="T3" fmla="*/ 61 h 362"/>
                <a:gd name="T4" fmla="*/ 0 w 361"/>
                <a:gd name="T5" fmla="*/ 362 h 362"/>
                <a:gd name="T6" fmla="*/ 302 w 361"/>
                <a:gd name="T7" fmla="*/ 0 h 362"/>
              </a:gdLst>
              <a:ahLst/>
              <a:cxnLst>
                <a:cxn ang="0">
                  <a:pos x="T0" y="T1"/>
                </a:cxn>
                <a:cxn ang="0">
                  <a:pos x="T2" y="T3"/>
                </a:cxn>
                <a:cxn ang="0">
                  <a:pos x="T4" y="T5"/>
                </a:cxn>
                <a:cxn ang="0">
                  <a:pos x="T6" y="T7"/>
                </a:cxn>
              </a:cxnLst>
              <a:rect l="0" t="0" r="r" b="b"/>
              <a:pathLst>
                <a:path w="361" h="362">
                  <a:moveTo>
                    <a:pt x="302" y="0"/>
                  </a:moveTo>
                  <a:lnTo>
                    <a:pt x="361" y="61"/>
                  </a:lnTo>
                  <a:lnTo>
                    <a:pt x="0" y="362"/>
                  </a:lnTo>
                  <a:lnTo>
                    <a:pt x="302" y="0"/>
                  </a:lnTo>
                  <a:close/>
                </a:path>
              </a:pathLst>
            </a:custGeom>
            <a:solidFill>
              <a:schemeClr val="tx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latin typeface="Avenir Next LT Pro Light" panose="020B0304020202020204" pitchFamily="34" charset="0"/>
              </a:endParaRPr>
            </a:p>
          </p:txBody>
        </p:sp>
        <p:sp>
          <p:nvSpPr>
            <p:cNvPr id="14" name="Freeform 915">
              <a:extLst>
                <a:ext uri="{FF2B5EF4-FFF2-40B4-BE49-F238E27FC236}">
                  <a16:creationId xmlns:a16="http://schemas.microsoft.com/office/drawing/2014/main" id="{802D4EC8-5B95-4766-A660-0E057F543061}"/>
                </a:ext>
              </a:extLst>
            </p:cNvPr>
            <p:cNvSpPr>
              <a:spLocks/>
            </p:cNvSpPr>
            <p:nvPr/>
          </p:nvSpPr>
          <p:spPr bwMode="auto">
            <a:xfrm>
              <a:off x="7799283" y="614704"/>
              <a:ext cx="226259" cy="226259"/>
            </a:xfrm>
            <a:custGeom>
              <a:avLst/>
              <a:gdLst>
                <a:gd name="T0" fmla="*/ 153 w 153"/>
                <a:gd name="T1" fmla="*/ 0 h 153"/>
                <a:gd name="T2" fmla="*/ 10 w 153"/>
                <a:gd name="T3" fmla="*/ 111 h 153"/>
                <a:gd name="T4" fmla="*/ 0 w 153"/>
                <a:gd name="T5" fmla="*/ 153 h 153"/>
                <a:gd name="T6" fmla="*/ 43 w 153"/>
                <a:gd name="T7" fmla="*/ 145 h 153"/>
                <a:gd name="T8" fmla="*/ 153 w 153"/>
                <a:gd name="T9" fmla="*/ 0 h 153"/>
              </a:gdLst>
              <a:ahLst/>
              <a:cxnLst>
                <a:cxn ang="0">
                  <a:pos x="T0" y="T1"/>
                </a:cxn>
                <a:cxn ang="0">
                  <a:pos x="T2" y="T3"/>
                </a:cxn>
                <a:cxn ang="0">
                  <a:pos x="T4" y="T5"/>
                </a:cxn>
                <a:cxn ang="0">
                  <a:pos x="T6" y="T7"/>
                </a:cxn>
                <a:cxn ang="0">
                  <a:pos x="T8" y="T9"/>
                </a:cxn>
              </a:cxnLst>
              <a:rect l="0" t="0" r="r" b="b"/>
              <a:pathLst>
                <a:path w="153" h="153">
                  <a:moveTo>
                    <a:pt x="153" y="0"/>
                  </a:moveTo>
                  <a:lnTo>
                    <a:pt x="10" y="111"/>
                  </a:lnTo>
                  <a:lnTo>
                    <a:pt x="0" y="153"/>
                  </a:lnTo>
                  <a:lnTo>
                    <a:pt x="43" y="145"/>
                  </a:lnTo>
                  <a:lnTo>
                    <a:pt x="153" y="0"/>
                  </a:lnTo>
                  <a:close/>
                </a:path>
              </a:pathLst>
            </a:custGeom>
            <a:solidFill>
              <a:schemeClr val="tx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latin typeface="Avenir Next LT Pro Light" panose="020B0304020202020204" pitchFamily="34" charset="0"/>
              </a:endParaRPr>
            </a:p>
          </p:txBody>
        </p:sp>
        <p:sp>
          <p:nvSpPr>
            <p:cNvPr id="15" name="Freeform 916">
              <a:extLst>
                <a:ext uri="{FF2B5EF4-FFF2-40B4-BE49-F238E27FC236}">
                  <a16:creationId xmlns:a16="http://schemas.microsoft.com/office/drawing/2014/main" id="{4088F03F-8CE7-4F86-895B-A65C9DB998AC}"/>
                </a:ext>
              </a:extLst>
            </p:cNvPr>
            <p:cNvSpPr>
              <a:spLocks/>
            </p:cNvSpPr>
            <p:nvPr/>
          </p:nvSpPr>
          <p:spPr bwMode="auto">
            <a:xfrm>
              <a:off x="7799283" y="614704"/>
              <a:ext cx="226259" cy="226259"/>
            </a:xfrm>
            <a:custGeom>
              <a:avLst/>
              <a:gdLst>
                <a:gd name="T0" fmla="*/ 153 w 153"/>
                <a:gd name="T1" fmla="*/ 0 h 153"/>
                <a:gd name="T2" fmla="*/ 10 w 153"/>
                <a:gd name="T3" fmla="*/ 111 h 153"/>
                <a:gd name="T4" fmla="*/ 0 w 153"/>
                <a:gd name="T5" fmla="*/ 153 h 153"/>
                <a:gd name="T6" fmla="*/ 43 w 153"/>
                <a:gd name="T7" fmla="*/ 145 h 153"/>
                <a:gd name="T8" fmla="*/ 153 w 153"/>
                <a:gd name="T9" fmla="*/ 0 h 153"/>
              </a:gdLst>
              <a:ahLst/>
              <a:cxnLst>
                <a:cxn ang="0">
                  <a:pos x="T0" y="T1"/>
                </a:cxn>
                <a:cxn ang="0">
                  <a:pos x="T2" y="T3"/>
                </a:cxn>
                <a:cxn ang="0">
                  <a:pos x="T4" y="T5"/>
                </a:cxn>
                <a:cxn ang="0">
                  <a:pos x="T6" y="T7"/>
                </a:cxn>
                <a:cxn ang="0">
                  <a:pos x="T8" y="T9"/>
                </a:cxn>
              </a:cxnLst>
              <a:rect l="0" t="0" r="r" b="b"/>
              <a:pathLst>
                <a:path w="153" h="153">
                  <a:moveTo>
                    <a:pt x="153" y="0"/>
                  </a:moveTo>
                  <a:lnTo>
                    <a:pt x="10" y="111"/>
                  </a:lnTo>
                  <a:lnTo>
                    <a:pt x="0" y="153"/>
                  </a:lnTo>
                  <a:lnTo>
                    <a:pt x="43" y="145"/>
                  </a:lnTo>
                  <a:lnTo>
                    <a:pt x="153"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latin typeface="Avenir Next LT Pro Light" panose="020B0304020202020204" pitchFamily="34" charset="0"/>
              </a:endParaRPr>
            </a:p>
          </p:txBody>
        </p:sp>
        <p:sp>
          <p:nvSpPr>
            <p:cNvPr id="16" name="Freeform 917">
              <a:extLst>
                <a:ext uri="{FF2B5EF4-FFF2-40B4-BE49-F238E27FC236}">
                  <a16:creationId xmlns:a16="http://schemas.microsoft.com/office/drawing/2014/main" id="{FB49A602-F132-4710-8F9A-74249488B2CD}"/>
                </a:ext>
              </a:extLst>
            </p:cNvPr>
            <p:cNvSpPr>
              <a:spLocks/>
            </p:cNvSpPr>
            <p:nvPr/>
          </p:nvSpPr>
          <p:spPr bwMode="auto">
            <a:xfrm>
              <a:off x="7241769" y="1113065"/>
              <a:ext cx="286891" cy="286891"/>
            </a:xfrm>
            <a:custGeom>
              <a:avLst/>
              <a:gdLst>
                <a:gd name="T0" fmla="*/ 79 w 96"/>
                <a:gd name="T1" fmla="*/ 79 h 96"/>
                <a:gd name="T2" fmla="*/ 17 w 96"/>
                <a:gd name="T3" fmla="*/ 79 h 96"/>
                <a:gd name="T4" fmla="*/ 17 w 96"/>
                <a:gd name="T5" fmla="*/ 17 h 96"/>
                <a:gd name="T6" fmla="*/ 79 w 96"/>
                <a:gd name="T7" fmla="*/ 17 h 96"/>
                <a:gd name="T8" fmla="*/ 79 w 96"/>
                <a:gd name="T9" fmla="*/ 79 h 96"/>
              </a:gdLst>
              <a:ahLst/>
              <a:cxnLst>
                <a:cxn ang="0">
                  <a:pos x="T0" y="T1"/>
                </a:cxn>
                <a:cxn ang="0">
                  <a:pos x="T2" y="T3"/>
                </a:cxn>
                <a:cxn ang="0">
                  <a:pos x="T4" y="T5"/>
                </a:cxn>
                <a:cxn ang="0">
                  <a:pos x="T6" y="T7"/>
                </a:cxn>
                <a:cxn ang="0">
                  <a:pos x="T8" y="T9"/>
                </a:cxn>
              </a:cxnLst>
              <a:rect l="0" t="0" r="r" b="b"/>
              <a:pathLst>
                <a:path w="96" h="96">
                  <a:moveTo>
                    <a:pt x="79" y="79"/>
                  </a:moveTo>
                  <a:cubicBezTo>
                    <a:pt x="62" y="96"/>
                    <a:pt x="34" y="96"/>
                    <a:pt x="17" y="79"/>
                  </a:cubicBezTo>
                  <a:cubicBezTo>
                    <a:pt x="0" y="62"/>
                    <a:pt x="0" y="34"/>
                    <a:pt x="17" y="17"/>
                  </a:cubicBezTo>
                  <a:cubicBezTo>
                    <a:pt x="34" y="0"/>
                    <a:pt x="62" y="0"/>
                    <a:pt x="79" y="17"/>
                  </a:cubicBezTo>
                  <a:cubicBezTo>
                    <a:pt x="96" y="34"/>
                    <a:pt x="96" y="62"/>
                    <a:pt x="79" y="79"/>
                  </a:cubicBezTo>
                </a:path>
              </a:pathLst>
            </a:custGeom>
            <a:solidFill>
              <a:schemeClr val="bg2"/>
            </a:solidFill>
            <a:ln w="9525">
              <a:solidFill>
                <a:srgbClr val="000000"/>
              </a:solidFill>
              <a:round/>
              <a:headEnd/>
              <a:tailEnd/>
            </a:ln>
          </p:spPr>
          <p:txBody>
            <a:bodyPr vert="horz" wrap="square" lIns="45720" tIns="22860" rIns="45720" bIns="22860" numCol="1" anchor="t" anchorCtr="0" compatLnSpc="1">
              <a:prstTxWarp prst="textNoShape">
                <a:avLst/>
              </a:prstTxWarp>
            </a:bodyPr>
            <a:lstStyle/>
            <a:p>
              <a:endParaRPr lang="en-US" sz="900">
                <a:latin typeface="Avenir Next LT Pro Light" panose="020B0304020202020204" pitchFamily="34" charset="0"/>
              </a:endParaRPr>
            </a:p>
          </p:txBody>
        </p:sp>
        <p:sp>
          <p:nvSpPr>
            <p:cNvPr id="17" name="Freeform 918">
              <a:extLst>
                <a:ext uri="{FF2B5EF4-FFF2-40B4-BE49-F238E27FC236}">
                  <a16:creationId xmlns:a16="http://schemas.microsoft.com/office/drawing/2014/main" id="{F6241C3E-BF72-4A33-8352-E87F1A962F19}"/>
                </a:ext>
              </a:extLst>
            </p:cNvPr>
            <p:cNvSpPr>
              <a:spLocks noEditPoints="1"/>
            </p:cNvSpPr>
            <p:nvPr/>
          </p:nvSpPr>
          <p:spPr bwMode="auto">
            <a:xfrm>
              <a:off x="7241769" y="1113065"/>
              <a:ext cx="286891" cy="286891"/>
            </a:xfrm>
            <a:custGeom>
              <a:avLst/>
              <a:gdLst>
                <a:gd name="T0" fmla="*/ 48 w 96"/>
                <a:gd name="T1" fmla="*/ 96 h 96"/>
                <a:gd name="T2" fmla="*/ 14 w 96"/>
                <a:gd name="T3" fmla="*/ 82 h 96"/>
                <a:gd name="T4" fmla="*/ 0 w 96"/>
                <a:gd name="T5" fmla="*/ 48 h 96"/>
                <a:gd name="T6" fmla="*/ 14 w 96"/>
                <a:gd name="T7" fmla="*/ 14 h 96"/>
                <a:gd name="T8" fmla="*/ 48 w 96"/>
                <a:gd name="T9" fmla="*/ 0 h 96"/>
                <a:gd name="T10" fmla="*/ 82 w 96"/>
                <a:gd name="T11" fmla="*/ 14 h 96"/>
                <a:gd name="T12" fmla="*/ 96 w 96"/>
                <a:gd name="T13" fmla="*/ 48 h 96"/>
                <a:gd name="T14" fmla="*/ 82 w 96"/>
                <a:gd name="T15" fmla="*/ 82 h 96"/>
                <a:gd name="T16" fmla="*/ 48 w 96"/>
                <a:gd name="T17" fmla="*/ 96 h 96"/>
                <a:gd name="T18" fmla="*/ 48 w 96"/>
                <a:gd name="T19" fmla="*/ 10 h 96"/>
                <a:gd name="T20" fmla="*/ 21 w 96"/>
                <a:gd name="T21" fmla="*/ 21 h 96"/>
                <a:gd name="T22" fmla="*/ 10 w 96"/>
                <a:gd name="T23" fmla="*/ 48 h 96"/>
                <a:gd name="T24" fmla="*/ 21 w 96"/>
                <a:gd name="T25" fmla="*/ 75 h 96"/>
                <a:gd name="T26" fmla="*/ 48 w 96"/>
                <a:gd name="T27" fmla="*/ 86 h 96"/>
                <a:gd name="T28" fmla="*/ 75 w 96"/>
                <a:gd name="T29" fmla="*/ 75 h 96"/>
                <a:gd name="T30" fmla="*/ 86 w 96"/>
                <a:gd name="T31" fmla="*/ 48 h 96"/>
                <a:gd name="T32" fmla="*/ 75 w 96"/>
                <a:gd name="T33" fmla="*/ 21 h 96"/>
                <a:gd name="T34" fmla="*/ 48 w 96"/>
                <a:gd name="T35" fmla="*/ 1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6" h="96">
                  <a:moveTo>
                    <a:pt x="48" y="96"/>
                  </a:moveTo>
                  <a:cubicBezTo>
                    <a:pt x="35" y="96"/>
                    <a:pt x="23" y="91"/>
                    <a:pt x="14" y="82"/>
                  </a:cubicBezTo>
                  <a:cubicBezTo>
                    <a:pt x="5" y="73"/>
                    <a:pt x="0" y="61"/>
                    <a:pt x="0" y="48"/>
                  </a:cubicBezTo>
                  <a:cubicBezTo>
                    <a:pt x="0" y="35"/>
                    <a:pt x="5" y="23"/>
                    <a:pt x="14" y="14"/>
                  </a:cubicBezTo>
                  <a:cubicBezTo>
                    <a:pt x="23" y="5"/>
                    <a:pt x="35" y="0"/>
                    <a:pt x="48" y="0"/>
                  </a:cubicBezTo>
                  <a:cubicBezTo>
                    <a:pt x="61" y="0"/>
                    <a:pt x="73" y="5"/>
                    <a:pt x="82" y="14"/>
                  </a:cubicBezTo>
                  <a:cubicBezTo>
                    <a:pt x="91" y="23"/>
                    <a:pt x="96" y="35"/>
                    <a:pt x="96" y="48"/>
                  </a:cubicBezTo>
                  <a:cubicBezTo>
                    <a:pt x="96" y="61"/>
                    <a:pt x="91" y="73"/>
                    <a:pt x="82" y="82"/>
                  </a:cubicBezTo>
                  <a:cubicBezTo>
                    <a:pt x="73" y="91"/>
                    <a:pt x="61" y="96"/>
                    <a:pt x="48" y="96"/>
                  </a:cubicBezTo>
                  <a:moveTo>
                    <a:pt x="48" y="10"/>
                  </a:moveTo>
                  <a:cubicBezTo>
                    <a:pt x="38" y="10"/>
                    <a:pt x="28" y="14"/>
                    <a:pt x="21" y="21"/>
                  </a:cubicBezTo>
                  <a:cubicBezTo>
                    <a:pt x="14" y="28"/>
                    <a:pt x="10" y="38"/>
                    <a:pt x="10" y="48"/>
                  </a:cubicBezTo>
                  <a:cubicBezTo>
                    <a:pt x="10" y="58"/>
                    <a:pt x="14" y="68"/>
                    <a:pt x="21" y="75"/>
                  </a:cubicBezTo>
                  <a:cubicBezTo>
                    <a:pt x="28" y="82"/>
                    <a:pt x="38" y="86"/>
                    <a:pt x="48" y="86"/>
                  </a:cubicBezTo>
                  <a:cubicBezTo>
                    <a:pt x="58" y="86"/>
                    <a:pt x="68" y="82"/>
                    <a:pt x="75" y="75"/>
                  </a:cubicBezTo>
                  <a:cubicBezTo>
                    <a:pt x="82" y="68"/>
                    <a:pt x="86" y="58"/>
                    <a:pt x="86" y="48"/>
                  </a:cubicBezTo>
                  <a:cubicBezTo>
                    <a:pt x="86" y="38"/>
                    <a:pt x="82" y="28"/>
                    <a:pt x="75" y="21"/>
                  </a:cubicBezTo>
                  <a:cubicBezTo>
                    <a:pt x="68" y="14"/>
                    <a:pt x="58" y="10"/>
                    <a:pt x="48" y="10"/>
                  </a:cubicBezTo>
                </a:path>
              </a:pathLst>
            </a:custGeom>
            <a:solidFill>
              <a:srgbClr val="163944"/>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latin typeface="Avenir Next LT Pro Light" panose="020B0304020202020204" pitchFamily="34" charset="0"/>
              </a:endParaRPr>
            </a:p>
          </p:txBody>
        </p:sp>
        <p:sp>
          <p:nvSpPr>
            <p:cNvPr id="18" name="Freeform 919">
              <a:extLst>
                <a:ext uri="{FF2B5EF4-FFF2-40B4-BE49-F238E27FC236}">
                  <a16:creationId xmlns:a16="http://schemas.microsoft.com/office/drawing/2014/main" id="{A126F2B7-8099-4E18-99F1-8E57ECC26EB1}"/>
                </a:ext>
              </a:extLst>
            </p:cNvPr>
            <p:cNvSpPr>
              <a:spLocks/>
            </p:cNvSpPr>
            <p:nvPr/>
          </p:nvSpPr>
          <p:spPr bwMode="auto">
            <a:xfrm>
              <a:off x="7886533" y="755192"/>
              <a:ext cx="0" cy="2958"/>
            </a:xfrm>
            <a:custGeom>
              <a:avLst/>
              <a:gdLst>
                <a:gd name="T0" fmla="*/ 0 h 1"/>
                <a:gd name="T1" fmla="*/ 0 h 1"/>
                <a:gd name="T2" fmla="*/ 1 h 1"/>
                <a:gd name="T3" fmla="*/ 0 h 1"/>
              </a:gdLst>
              <a:ahLst/>
              <a:cxnLst>
                <a:cxn ang="0">
                  <a:pos x="0" y="T0"/>
                </a:cxn>
                <a:cxn ang="0">
                  <a:pos x="0" y="T1"/>
                </a:cxn>
                <a:cxn ang="0">
                  <a:pos x="0" y="T2"/>
                </a:cxn>
                <a:cxn ang="0">
                  <a:pos x="0" y="T3"/>
                </a:cxn>
              </a:cxnLst>
              <a:rect l="0" t="0" r="r" b="b"/>
              <a:pathLst>
                <a:path h="1">
                  <a:moveTo>
                    <a:pt x="0" y="0"/>
                  </a:moveTo>
                  <a:cubicBezTo>
                    <a:pt x="0" y="0"/>
                    <a:pt x="0" y="0"/>
                    <a:pt x="0" y="0"/>
                  </a:cubicBezTo>
                  <a:cubicBezTo>
                    <a:pt x="0" y="1"/>
                    <a:pt x="0" y="1"/>
                    <a:pt x="0" y="1"/>
                  </a:cubicBezTo>
                  <a:cubicBezTo>
                    <a:pt x="0" y="0"/>
                    <a:pt x="0" y="0"/>
                    <a:pt x="0" y="0"/>
                  </a:cubicBezTo>
                </a:path>
              </a:pathLst>
            </a:custGeom>
            <a:solidFill>
              <a:srgbClr val="264D6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latin typeface="Avenir Next LT Pro Light" panose="020B0304020202020204" pitchFamily="34" charset="0"/>
              </a:endParaRPr>
            </a:p>
          </p:txBody>
        </p:sp>
        <p:sp>
          <p:nvSpPr>
            <p:cNvPr id="19" name="Freeform 920">
              <a:extLst>
                <a:ext uri="{FF2B5EF4-FFF2-40B4-BE49-F238E27FC236}">
                  <a16:creationId xmlns:a16="http://schemas.microsoft.com/office/drawing/2014/main" id="{11901F40-7BCE-4663-BA7B-542C60DE1AFE}"/>
                </a:ext>
              </a:extLst>
            </p:cNvPr>
            <p:cNvSpPr>
              <a:spLocks noEditPoints="1"/>
            </p:cNvSpPr>
            <p:nvPr/>
          </p:nvSpPr>
          <p:spPr bwMode="auto">
            <a:xfrm>
              <a:off x="6728619" y="1830292"/>
              <a:ext cx="530895" cy="369704"/>
            </a:xfrm>
            <a:custGeom>
              <a:avLst/>
              <a:gdLst>
                <a:gd name="T0" fmla="*/ 45 w 178"/>
                <a:gd name="T1" fmla="*/ 102 h 124"/>
                <a:gd name="T2" fmla="*/ 1 w 178"/>
                <a:gd name="T3" fmla="*/ 123 h 124"/>
                <a:gd name="T4" fmla="*/ 0 w 178"/>
                <a:gd name="T5" fmla="*/ 123 h 124"/>
                <a:gd name="T6" fmla="*/ 0 w 178"/>
                <a:gd name="T7" fmla="*/ 123 h 124"/>
                <a:gd name="T8" fmla="*/ 1 w 178"/>
                <a:gd name="T9" fmla="*/ 124 h 124"/>
                <a:gd name="T10" fmla="*/ 45 w 178"/>
                <a:gd name="T11" fmla="*/ 102 h 124"/>
                <a:gd name="T12" fmla="*/ 45 w 178"/>
                <a:gd name="T13" fmla="*/ 102 h 124"/>
                <a:gd name="T14" fmla="*/ 178 w 178"/>
                <a:gd name="T15" fmla="*/ 0 h 124"/>
                <a:gd name="T16" fmla="*/ 158 w 178"/>
                <a:gd name="T17" fmla="*/ 19 h 124"/>
                <a:gd name="T18" fmla="*/ 158 w 178"/>
                <a:gd name="T19" fmla="*/ 19 h 124"/>
                <a:gd name="T20" fmla="*/ 178 w 178"/>
                <a:gd name="T21" fmla="*/ 0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8" h="124">
                  <a:moveTo>
                    <a:pt x="45" y="102"/>
                  </a:moveTo>
                  <a:cubicBezTo>
                    <a:pt x="31" y="110"/>
                    <a:pt x="16" y="117"/>
                    <a:pt x="1" y="123"/>
                  </a:cubicBezTo>
                  <a:cubicBezTo>
                    <a:pt x="1" y="123"/>
                    <a:pt x="1" y="123"/>
                    <a:pt x="0" y="123"/>
                  </a:cubicBezTo>
                  <a:cubicBezTo>
                    <a:pt x="0" y="123"/>
                    <a:pt x="0" y="123"/>
                    <a:pt x="0" y="123"/>
                  </a:cubicBezTo>
                  <a:cubicBezTo>
                    <a:pt x="1" y="124"/>
                    <a:pt x="1" y="124"/>
                    <a:pt x="1" y="124"/>
                  </a:cubicBezTo>
                  <a:cubicBezTo>
                    <a:pt x="16" y="117"/>
                    <a:pt x="31" y="110"/>
                    <a:pt x="45" y="102"/>
                  </a:cubicBezTo>
                  <a:cubicBezTo>
                    <a:pt x="45" y="102"/>
                    <a:pt x="45" y="102"/>
                    <a:pt x="45" y="102"/>
                  </a:cubicBezTo>
                  <a:moveTo>
                    <a:pt x="178" y="0"/>
                  </a:moveTo>
                  <a:cubicBezTo>
                    <a:pt x="172" y="6"/>
                    <a:pt x="165" y="13"/>
                    <a:pt x="158" y="19"/>
                  </a:cubicBezTo>
                  <a:cubicBezTo>
                    <a:pt x="158" y="19"/>
                    <a:pt x="158" y="19"/>
                    <a:pt x="158" y="19"/>
                  </a:cubicBezTo>
                  <a:cubicBezTo>
                    <a:pt x="165" y="13"/>
                    <a:pt x="172" y="6"/>
                    <a:pt x="178" y="0"/>
                  </a:cubicBezTo>
                </a:path>
              </a:pathLst>
            </a:custGeom>
            <a:solidFill>
              <a:srgbClr val="E5E5E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latin typeface="Avenir Next LT Pro Light" panose="020B0304020202020204" pitchFamily="34" charset="0"/>
              </a:endParaRPr>
            </a:p>
          </p:txBody>
        </p:sp>
        <p:sp>
          <p:nvSpPr>
            <p:cNvPr id="20" name="Freeform 921">
              <a:extLst>
                <a:ext uri="{FF2B5EF4-FFF2-40B4-BE49-F238E27FC236}">
                  <a16:creationId xmlns:a16="http://schemas.microsoft.com/office/drawing/2014/main" id="{281AD814-87BD-42A3-9C0D-5DEEB693C212}"/>
                </a:ext>
              </a:extLst>
            </p:cNvPr>
            <p:cNvSpPr>
              <a:spLocks/>
            </p:cNvSpPr>
            <p:nvPr/>
          </p:nvSpPr>
          <p:spPr bwMode="auto">
            <a:xfrm>
              <a:off x="6713831" y="2191123"/>
              <a:ext cx="14788" cy="5915"/>
            </a:xfrm>
            <a:custGeom>
              <a:avLst/>
              <a:gdLst>
                <a:gd name="T0" fmla="*/ 0 w 5"/>
                <a:gd name="T1" fmla="*/ 0 h 2"/>
                <a:gd name="T2" fmla="*/ 5 w 5"/>
                <a:gd name="T3" fmla="*/ 2 h 2"/>
                <a:gd name="T4" fmla="*/ 5 w 5"/>
                <a:gd name="T5" fmla="*/ 2 h 2"/>
                <a:gd name="T6" fmla="*/ 0 w 5"/>
                <a:gd name="T7" fmla="*/ 0 h 2"/>
              </a:gdLst>
              <a:ahLst/>
              <a:cxnLst>
                <a:cxn ang="0">
                  <a:pos x="T0" y="T1"/>
                </a:cxn>
                <a:cxn ang="0">
                  <a:pos x="T2" y="T3"/>
                </a:cxn>
                <a:cxn ang="0">
                  <a:pos x="T4" y="T5"/>
                </a:cxn>
                <a:cxn ang="0">
                  <a:pos x="T6" y="T7"/>
                </a:cxn>
              </a:cxnLst>
              <a:rect l="0" t="0" r="r" b="b"/>
              <a:pathLst>
                <a:path w="5" h="2">
                  <a:moveTo>
                    <a:pt x="0" y="0"/>
                  </a:moveTo>
                  <a:cubicBezTo>
                    <a:pt x="5" y="2"/>
                    <a:pt x="5" y="2"/>
                    <a:pt x="5" y="2"/>
                  </a:cubicBezTo>
                  <a:cubicBezTo>
                    <a:pt x="5" y="2"/>
                    <a:pt x="5" y="2"/>
                    <a:pt x="5" y="2"/>
                  </a:cubicBezTo>
                  <a:cubicBezTo>
                    <a:pt x="4" y="1"/>
                    <a:pt x="3" y="1"/>
                    <a:pt x="0" y="0"/>
                  </a:cubicBezTo>
                </a:path>
              </a:pathLst>
            </a:custGeom>
            <a:solidFill>
              <a:srgbClr val="E5C06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latin typeface="Avenir Next LT Pro Light" panose="020B0304020202020204" pitchFamily="34" charset="0"/>
              </a:endParaRPr>
            </a:p>
          </p:txBody>
        </p:sp>
        <p:sp>
          <p:nvSpPr>
            <p:cNvPr id="21" name="Freeform 922">
              <a:extLst>
                <a:ext uri="{FF2B5EF4-FFF2-40B4-BE49-F238E27FC236}">
                  <a16:creationId xmlns:a16="http://schemas.microsoft.com/office/drawing/2014/main" id="{E5F630F2-B98F-4C87-96A7-1122C24B1079}"/>
                </a:ext>
              </a:extLst>
            </p:cNvPr>
            <p:cNvSpPr>
              <a:spLocks/>
            </p:cNvSpPr>
            <p:nvPr/>
          </p:nvSpPr>
          <p:spPr bwMode="auto">
            <a:xfrm>
              <a:off x="6863191" y="1886487"/>
              <a:ext cx="337170" cy="246963"/>
            </a:xfrm>
            <a:custGeom>
              <a:avLst/>
              <a:gdLst>
                <a:gd name="T0" fmla="*/ 113 w 113"/>
                <a:gd name="T1" fmla="*/ 0 h 83"/>
                <a:gd name="T2" fmla="*/ 0 w 113"/>
                <a:gd name="T3" fmla="*/ 83 h 83"/>
                <a:gd name="T4" fmla="*/ 0 w 113"/>
                <a:gd name="T5" fmla="*/ 83 h 83"/>
                <a:gd name="T6" fmla="*/ 113 w 113"/>
                <a:gd name="T7" fmla="*/ 0 h 83"/>
                <a:gd name="T8" fmla="*/ 113 w 113"/>
                <a:gd name="T9" fmla="*/ 0 h 83"/>
              </a:gdLst>
              <a:ahLst/>
              <a:cxnLst>
                <a:cxn ang="0">
                  <a:pos x="T0" y="T1"/>
                </a:cxn>
                <a:cxn ang="0">
                  <a:pos x="T2" y="T3"/>
                </a:cxn>
                <a:cxn ang="0">
                  <a:pos x="T4" y="T5"/>
                </a:cxn>
                <a:cxn ang="0">
                  <a:pos x="T6" y="T7"/>
                </a:cxn>
                <a:cxn ang="0">
                  <a:pos x="T8" y="T9"/>
                </a:cxn>
              </a:cxnLst>
              <a:rect l="0" t="0" r="r" b="b"/>
              <a:pathLst>
                <a:path w="113" h="83">
                  <a:moveTo>
                    <a:pt x="113" y="0"/>
                  </a:moveTo>
                  <a:cubicBezTo>
                    <a:pt x="80" y="31"/>
                    <a:pt x="42" y="60"/>
                    <a:pt x="0" y="83"/>
                  </a:cubicBezTo>
                  <a:cubicBezTo>
                    <a:pt x="0" y="83"/>
                    <a:pt x="0" y="83"/>
                    <a:pt x="0" y="83"/>
                  </a:cubicBezTo>
                  <a:cubicBezTo>
                    <a:pt x="42" y="60"/>
                    <a:pt x="80" y="31"/>
                    <a:pt x="113" y="0"/>
                  </a:cubicBezTo>
                  <a:cubicBezTo>
                    <a:pt x="113" y="0"/>
                    <a:pt x="113" y="0"/>
                    <a:pt x="113" y="0"/>
                  </a:cubicBezTo>
                </a:path>
              </a:pathLst>
            </a:custGeom>
            <a:solidFill>
              <a:srgbClr val="264D6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latin typeface="Avenir Next LT Pro Light" panose="020B0304020202020204" pitchFamily="34" charset="0"/>
              </a:endParaRPr>
            </a:p>
          </p:txBody>
        </p:sp>
        <p:sp>
          <p:nvSpPr>
            <p:cNvPr id="22" name="Freeform 923">
              <a:extLst>
                <a:ext uri="{FF2B5EF4-FFF2-40B4-BE49-F238E27FC236}">
                  <a16:creationId xmlns:a16="http://schemas.microsoft.com/office/drawing/2014/main" id="{70E61358-08EA-4AD7-9308-8FA0E05CB972}"/>
                </a:ext>
              </a:extLst>
            </p:cNvPr>
            <p:cNvSpPr>
              <a:spLocks/>
            </p:cNvSpPr>
            <p:nvPr/>
          </p:nvSpPr>
          <p:spPr bwMode="auto">
            <a:xfrm>
              <a:off x="7212192" y="1107150"/>
              <a:ext cx="519065" cy="632934"/>
            </a:xfrm>
            <a:custGeom>
              <a:avLst/>
              <a:gdLst>
                <a:gd name="T0" fmla="*/ 153 w 174"/>
                <a:gd name="T1" fmla="*/ 0 h 212"/>
                <a:gd name="T2" fmla="*/ 101 w 174"/>
                <a:gd name="T3" fmla="*/ 71 h 212"/>
                <a:gd name="T4" fmla="*/ 92 w 174"/>
                <a:gd name="T5" fmla="*/ 84 h 212"/>
                <a:gd name="T6" fmla="*/ 89 w 174"/>
                <a:gd name="T7" fmla="*/ 87 h 212"/>
                <a:gd name="T8" fmla="*/ 0 w 174"/>
                <a:gd name="T9" fmla="*/ 189 h 212"/>
                <a:gd name="T10" fmla="*/ 44 w 174"/>
                <a:gd name="T11" fmla="*/ 212 h 212"/>
                <a:gd name="T12" fmla="*/ 174 w 174"/>
                <a:gd name="T13" fmla="*/ 11 h 212"/>
                <a:gd name="T14" fmla="*/ 153 w 174"/>
                <a:gd name="T15" fmla="*/ 0 h 2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4" h="212">
                  <a:moveTo>
                    <a:pt x="153" y="0"/>
                  </a:moveTo>
                  <a:cubicBezTo>
                    <a:pt x="138" y="22"/>
                    <a:pt x="121" y="46"/>
                    <a:pt x="101" y="71"/>
                  </a:cubicBezTo>
                  <a:cubicBezTo>
                    <a:pt x="99" y="76"/>
                    <a:pt x="96" y="80"/>
                    <a:pt x="92" y="84"/>
                  </a:cubicBezTo>
                  <a:cubicBezTo>
                    <a:pt x="91" y="85"/>
                    <a:pt x="90" y="86"/>
                    <a:pt x="89" y="87"/>
                  </a:cubicBezTo>
                  <a:cubicBezTo>
                    <a:pt x="63" y="120"/>
                    <a:pt x="33" y="155"/>
                    <a:pt x="0" y="189"/>
                  </a:cubicBezTo>
                  <a:cubicBezTo>
                    <a:pt x="13" y="198"/>
                    <a:pt x="28" y="206"/>
                    <a:pt x="44" y="212"/>
                  </a:cubicBezTo>
                  <a:cubicBezTo>
                    <a:pt x="103" y="145"/>
                    <a:pt x="145" y="71"/>
                    <a:pt x="174" y="11"/>
                  </a:cubicBezTo>
                  <a:cubicBezTo>
                    <a:pt x="166" y="8"/>
                    <a:pt x="159" y="4"/>
                    <a:pt x="153" y="0"/>
                  </a:cubicBezTo>
                </a:path>
              </a:pathLst>
            </a:custGeom>
            <a:solidFill>
              <a:schemeClr val="bg2">
                <a:lumMod val="25000"/>
                <a:alpha val="32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latin typeface="Avenir Next LT Pro Light" panose="020B0304020202020204" pitchFamily="34" charset="0"/>
              </a:endParaRPr>
            </a:p>
          </p:txBody>
        </p:sp>
        <p:sp>
          <p:nvSpPr>
            <p:cNvPr id="23" name="Freeform 924">
              <a:extLst>
                <a:ext uri="{FF2B5EF4-FFF2-40B4-BE49-F238E27FC236}">
                  <a16:creationId xmlns:a16="http://schemas.microsoft.com/office/drawing/2014/main" id="{FC15FFB2-B1FA-4A0B-826B-E06F37A3E405}"/>
                </a:ext>
              </a:extLst>
            </p:cNvPr>
            <p:cNvSpPr>
              <a:spLocks/>
            </p:cNvSpPr>
            <p:nvPr/>
          </p:nvSpPr>
          <p:spPr bwMode="auto">
            <a:xfrm>
              <a:off x="7686893" y="829133"/>
              <a:ext cx="173022" cy="278018"/>
            </a:xfrm>
            <a:custGeom>
              <a:avLst/>
              <a:gdLst>
                <a:gd name="T0" fmla="*/ 58 w 58"/>
                <a:gd name="T1" fmla="*/ 0 h 93"/>
                <a:gd name="T2" fmla="*/ 52 w 58"/>
                <a:gd name="T3" fmla="*/ 1 h 93"/>
                <a:gd name="T4" fmla="*/ 0 w 58"/>
                <a:gd name="T5" fmla="*/ 83 h 93"/>
                <a:gd name="T6" fmla="*/ 20 w 58"/>
                <a:gd name="T7" fmla="*/ 93 h 93"/>
                <a:gd name="T8" fmla="*/ 58 w 58"/>
                <a:gd name="T9" fmla="*/ 0 h 93"/>
              </a:gdLst>
              <a:ahLst/>
              <a:cxnLst>
                <a:cxn ang="0">
                  <a:pos x="T0" y="T1"/>
                </a:cxn>
                <a:cxn ang="0">
                  <a:pos x="T2" y="T3"/>
                </a:cxn>
                <a:cxn ang="0">
                  <a:pos x="T4" y="T5"/>
                </a:cxn>
                <a:cxn ang="0">
                  <a:pos x="T6" y="T7"/>
                </a:cxn>
                <a:cxn ang="0">
                  <a:pos x="T8" y="T9"/>
                </a:cxn>
              </a:cxnLst>
              <a:rect l="0" t="0" r="r" b="b"/>
              <a:pathLst>
                <a:path w="58" h="93">
                  <a:moveTo>
                    <a:pt x="58" y="0"/>
                  </a:moveTo>
                  <a:cubicBezTo>
                    <a:pt x="52" y="1"/>
                    <a:pt x="52" y="1"/>
                    <a:pt x="52" y="1"/>
                  </a:cubicBezTo>
                  <a:cubicBezTo>
                    <a:pt x="41" y="20"/>
                    <a:pt x="24" y="49"/>
                    <a:pt x="0" y="83"/>
                  </a:cubicBezTo>
                  <a:cubicBezTo>
                    <a:pt x="6" y="87"/>
                    <a:pt x="13" y="90"/>
                    <a:pt x="20" y="93"/>
                  </a:cubicBezTo>
                  <a:cubicBezTo>
                    <a:pt x="39" y="53"/>
                    <a:pt x="51" y="20"/>
                    <a:pt x="58" y="0"/>
                  </a:cubicBezTo>
                </a:path>
              </a:pathLst>
            </a:custGeom>
            <a:solidFill>
              <a:schemeClr val="bg2">
                <a:lumMod val="25000"/>
                <a:alpha val="32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latin typeface="Avenir Next LT Pro Light" panose="020B0304020202020204" pitchFamily="34" charset="0"/>
              </a:endParaRPr>
            </a:p>
          </p:txBody>
        </p:sp>
        <p:sp>
          <p:nvSpPr>
            <p:cNvPr id="24" name="Freeform 925">
              <a:extLst>
                <a:ext uri="{FF2B5EF4-FFF2-40B4-BE49-F238E27FC236}">
                  <a16:creationId xmlns:a16="http://schemas.microsoft.com/office/drawing/2014/main" id="{382A15C9-1A9C-40EE-AFEF-8C5AB2307993}"/>
                </a:ext>
              </a:extLst>
            </p:cNvPr>
            <p:cNvSpPr>
              <a:spLocks/>
            </p:cNvSpPr>
            <p:nvPr/>
          </p:nvSpPr>
          <p:spPr bwMode="auto">
            <a:xfrm>
              <a:off x="6628059" y="1698677"/>
              <a:ext cx="687650" cy="498361"/>
            </a:xfrm>
            <a:custGeom>
              <a:avLst/>
              <a:gdLst>
                <a:gd name="T0" fmla="*/ 188 w 231"/>
                <a:gd name="T1" fmla="*/ 0 h 167"/>
                <a:gd name="T2" fmla="*/ 0 w 231"/>
                <a:gd name="T3" fmla="*/ 147 h 167"/>
                <a:gd name="T4" fmla="*/ 29 w 231"/>
                <a:gd name="T5" fmla="*/ 165 h 167"/>
                <a:gd name="T6" fmla="*/ 34 w 231"/>
                <a:gd name="T7" fmla="*/ 167 h 167"/>
                <a:gd name="T8" fmla="*/ 35 w 231"/>
                <a:gd name="T9" fmla="*/ 167 h 167"/>
                <a:gd name="T10" fmla="*/ 79 w 231"/>
                <a:gd name="T11" fmla="*/ 146 h 167"/>
                <a:gd name="T12" fmla="*/ 192 w 231"/>
                <a:gd name="T13" fmla="*/ 63 h 167"/>
                <a:gd name="T14" fmla="*/ 212 w 231"/>
                <a:gd name="T15" fmla="*/ 44 h 167"/>
                <a:gd name="T16" fmla="*/ 231 w 231"/>
                <a:gd name="T17" fmla="*/ 23 h 167"/>
                <a:gd name="T18" fmla="*/ 188 w 231"/>
                <a:gd name="T19" fmla="*/ 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1" h="167">
                  <a:moveTo>
                    <a:pt x="188" y="0"/>
                  </a:moveTo>
                  <a:cubicBezTo>
                    <a:pt x="133" y="55"/>
                    <a:pt x="70" y="108"/>
                    <a:pt x="0" y="147"/>
                  </a:cubicBezTo>
                  <a:cubicBezTo>
                    <a:pt x="29" y="165"/>
                    <a:pt x="29" y="165"/>
                    <a:pt x="29" y="165"/>
                  </a:cubicBezTo>
                  <a:cubicBezTo>
                    <a:pt x="32" y="166"/>
                    <a:pt x="33" y="166"/>
                    <a:pt x="34" y="167"/>
                  </a:cubicBezTo>
                  <a:cubicBezTo>
                    <a:pt x="35" y="167"/>
                    <a:pt x="35" y="167"/>
                    <a:pt x="35" y="167"/>
                  </a:cubicBezTo>
                  <a:cubicBezTo>
                    <a:pt x="50" y="161"/>
                    <a:pt x="65" y="154"/>
                    <a:pt x="79" y="146"/>
                  </a:cubicBezTo>
                  <a:cubicBezTo>
                    <a:pt x="121" y="123"/>
                    <a:pt x="159" y="94"/>
                    <a:pt x="192" y="63"/>
                  </a:cubicBezTo>
                  <a:cubicBezTo>
                    <a:pt x="199" y="57"/>
                    <a:pt x="206" y="50"/>
                    <a:pt x="212" y="44"/>
                  </a:cubicBezTo>
                  <a:cubicBezTo>
                    <a:pt x="219" y="37"/>
                    <a:pt x="225" y="30"/>
                    <a:pt x="231" y="23"/>
                  </a:cubicBezTo>
                  <a:cubicBezTo>
                    <a:pt x="215" y="17"/>
                    <a:pt x="201" y="9"/>
                    <a:pt x="188" y="0"/>
                  </a:cubicBezTo>
                </a:path>
              </a:pathLst>
            </a:custGeom>
            <a:solidFill>
              <a:schemeClr val="bg2">
                <a:lumMod val="25000"/>
                <a:alpha val="32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latin typeface="Avenir Next LT Pro Light" panose="020B0304020202020204" pitchFamily="34" charset="0"/>
              </a:endParaRPr>
            </a:p>
          </p:txBody>
        </p:sp>
        <p:sp>
          <p:nvSpPr>
            <p:cNvPr id="25" name="Freeform 926">
              <a:extLst>
                <a:ext uri="{FF2B5EF4-FFF2-40B4-BE49-F238E27FC236}">
                  <a16:creationId xmlns:a16="http://schemas.microsoft.com/office/drawing/2014/main" id="{794955FC-09F4-4E27-A731-3D9E09EAFB0E}"/>
                </a:ext>
              </a:extLst>
            </p:cNvPr>
            <p:cNvSpPr>
              <a:spLocks/>
            </p:cNvSpPr>
            <p:nvPr/>
          </p:nvSpPr>
          <p:spPr bwMode="auto">
            <a:xfrm>
              <a:off x="7667668" y="1077574"/>
              <a:ext cx="78377" cy="62110"/>
            </a:xfrm>
            <a:custGeom>
              <a:avLst/>
              <a:gdLst>
                <a:gd name="T0" fmla="*/ 6 w 26"/>
                <a:gd name="T1" fmla="*/ 0 h 21"/>
                <a:gd name="T2" fmla="*/ 0 w 26"/>
                <a:gd name="T3" fmla="*/ 10 h 21"/>
                <a:gd name="T4" fmla="*/ 21 w 26"/>
                <a:gd name="T5" fmla="*/ 21 h 21"/>
                <a:gd name="T6" fmla="*/ 26 w 26"/>
                <a:gd name="T7" fmla="*/ 10 h 21"/>
                <a:gd name="T8" fmla="*/ 6 w 26"/>
                <a:gd name="T9" fmla="*/ 0 h 21"/>
              </a:gdLst>
              <a:ahLst/>
              <a:cxnLst>
                <a:cxn ang="0">
                  <a:pos x="T0" y="T1"/>
                </a:cxn>
                <a:cxn ang="0">
                  <a:pos x="T2" y="T3"/>
                </a:cxn>
                <a:cxn ang="0">
                  <a:pos x="T4" y="T5"/>
                </a:cxn>
                <a:cxn ang="0">
                  <a:pos x="T6" y="T7"/>
                </a:cxn>
                <a:cxn ang="0">
                  <a:pos x="T8" y="T9"/>
                </a:cxn>
              </a:cxnLst>
              <a:rect l="0" t="0" r="r" b="b"/>
              <a:pathLst>
                <a:path w="26" h="21">
                  <a:moveTo>
                    <a:pt x="6" y="0"/>
                  </a:moveTo>
                  <a:cubicBezTo>
                    <a:pt x="4" y="4"/>
                    <a:pt x="2" y="7"/>
                    <a:pt x="0" y="10"/>
                  </a:cubicBezTo>
                  <a:cubicBezTo>
                    <a:pt x="6" y="14"/>
                    <a:pt x="13" y="18"/>
                    <a:pt x="21" y="21"/>
                  </a:cubicBezTo>
                  <a:cubicBezTo>
                    <a:pt x="23" y="17"/>
                    <a:pt x="25" y="13"/>
                    <a:pt x="26" y="10"/>
                  </a:cubicBezTo>
                  <a:cubicBezTo>
                    <a:pt x="19" y="7"/>
                    <a:pt x="12" y="4"/>
                    <a:pt x="6" y="0"/>
                  </a:cubicBezTo>
                </a:path>
              </a:pathLst>
            </a:custGeom>
            <a:solidFill>
              <a:srgbClr val="BCDBE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latin typeface="Avenir Next LT Pro Light" panose="020B0304020202020204" pitchFamily="34" charset="0"/>
              </a:endParaRPr>
            </a:p>
          </p:txBody>
        </p:sp>
        <p:sp>
          <p:nvSpPr>
            <p:cNvPr id="26" name="Freeform 927">
              <a:extLst>
                <a:ext uri="{FF2B5EF4-FFF2-40B4-BE49-F238E27FC236}">
                  <a16:creationId xmlns:a16="http://schemas.microsoft.com/office/drawing/2014/main" id="{45628DCF-CEF4-48D9-97EB-4AA27D8FAFD3}"/>
                </a:ext>
              </a:extLst>
            </p:cNvPr>
            <p:cNvSpPr>
              <a:spLocks/>
            </p:cNvSpPr>
            <p:nvPr/>
          </p:nvSpPr>
          <p:spPr bwMode="auto">
            <a:xfrm>
              <a:off x="7188531" y="1672058"/>
              <a:ext cx="155276" cy="94644"/>
            </a:xfrm>
            <a:custGeom>
              <a:avLst/>
              <a:gdLst>
                <a:gd name="T0" fmla="*/ 8 w 52"/>
                <a:gd name="T1" fmla="*/ 0 h 32"/>
                <a:gd name="T2" fmla="*/ 0 w 52"/>
                <a:gd name="T3" fmla="*/ 9 h 32"/>
                <a:gd name="T4" fmla="*/ 43 w 52"/>
                <a:gd name="T5" fmla="*/ 32 h 32"/>
                <a:gd name="T6" fmla="*/ 52 w 52"/>
                <a:gd name="T7" fmla="*/ 23 h 32"/>
                <a:gd name="T8" fmla="*/ 8 w 52"/>
                <a:gd name="T9" fmla="*/ 0 h 32"/>
              </a:gdLst>
              <a:ahLst/>
              <a:cxnLst>
                <a:cxn ang="0">
                  <a:pos x="T0" y="T1"/>
                </a:cxn>
                <a:cxn ang="0">
                  <a:pos x="T2" y="T3"/>
                </a:cxn>
                <a:cxn ang="0">
                  <a:pos x="T4" y="T5"/>
                </a:cxn>
                <a:cxn ang="0">
                  <a:pos x="T6" y="T7"/>
                </a:cxn>
                <a:cxn ang="0">
                  <a:pos x="T8" y="T9"/>
                </a:cxn>
              </a:cxnLst>
              <a:rect l="0" t="0" r="r" b="b"/>
              <a:pathLst>
                <a:path w="52" h="32">
                  <a:moveTo>
                    <a:pt x="8" y="0"/>
                  </a:moveTo>
                  <a:cubicBezTo>
                    <a:pt x="5" y="3"/>
                    <a:pt x="2" y="6"/>
                    <a:pt x="0" y="9"/>
                  </a:cubicBezTo>
                  <a:cubicBezTo>
                    <a:pt x="13" y="18"/>
                    <a:pt x="27" y="26"/>
                    <a:pt x="43" y="32"/>
                  </a:cubicBezTo>
                  <a:cubicBezTo>
                    <a:pt x="46" y="29"/>
                    <a:pt x="49" y="26"/>
                    <a:pt x="52" y="23"/>
                  </a:cubicBezTo>
                  <a:cubicBezTo>
                    <a:pt x="36" y="17"/>
                    <a:pt x="21" y="9"/>
                    <a:pt x="8" y="0"/>
                  </a:cubicBezTo>
                </a:path>
              </a:pathLst>
            </a:custGeom>
            <a:solidFill>
              <a:srgbClr val="BCDBE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latin typeface="Avenir Next LT Pro Light" panose="020B0304020202020204" pitchFamily="34" charset="0"/>
              </a:endParaRPr>
            </a:p>
          </p:txBody>
        </p:sp>
        <p:sp>
          <p:nvSpPr>
            <p:cNvPr id="27" name="Freeform 928">
              <a:extLst>
                <a:ext uri="{FF2B5EF4-FFF2-40B4-BE49-F238E27FC236}">
                  <a16:creationId xmlns:a16="http://schemas.microsoft.com/office/drawing/2014/main" id="{A61C9BF0-7A72-4A7A-9AD5-AF6942AC9196}"/>
                </a:ext>
              </a:extLst>
            </p:cNvPr>
            <p:cNvSpPr>
              <a:spLocks/>
            </p:cNvSpPr>
            <p:nvPr/>
          </p:nvSpPr>
          <p:spPr bwMode="auto">
            <a:xfrm>
              <a:off x="7840690" y="761107"/>
              <a:ext cx="42886" cy="70983"/>
            </a:xfrm>
            <a:custGeom>
              <a:avLst/>
              <a:gdLst>
                <a:gd name="T0" fmla="*/ 14 w 14"/>
                <a:gd name="T1" fmla="*/ 0 h 24"/>
                <a:gd name="T2" fmla="*/ 13 w 14"/>
                <a:gd name="T3" fmla="*/ 0 h 24"/>
                <a:gd name="T4" fmla="*/ 0 w 14"/>
                <a:gd name="T5" fmla="*/ 24 h 24"/>
                <a:gd name="T6" fmla="*/ 6 w 14"/>
                <a:gd name="T7" fmla="*/ 23 h 24"/>
                <a:gd name="T8" fmla="*/ 14 w 14"/>
                <a:gd name="T9" fmla="*/ 0 h 24"/>
              </a:gdLst>
              <a:ahLst/>
              <a:cxnLst>
                <a:cxn ang="0">
                  <a:pos x="T0" y="T1"/>
                </a:cxn>
                <a:cxn ang="0">
                  <a:pos x="T2" y="T3"/>
                </a:cxn>
                <a:cxn ang="0">
                  <a:pos x="T4" y="T5"/>
                </a:cxn>
                <a:cxn ang="0">
                  <a:pos x="T6" y="T7"/>
                </a:cxn>
                <a:cxn ang="0">
                  <a:pos x="T8" y="T9"/>
                </a:cxn>
              </a:cxnLst>
              <a:rect l="0" t="0" r="r" b="b"/>
              <a:pathLst>
                <a:path w="14" h="24">
                  <a:moveTo>
                    <a:pt x="14" y="0"/>
                  </a:moveTo>
                  <a:cubicBezTo>
                    <a:pt x="13" y="0"/>
                    <a:pt x="13" y="0"/>
                    <a:pt x="13" y="0"/>
                  </a:cubicBezTo>
                  <a:cubicBezTo>
                    <a:pt x="13" y="0"/>
                    <a:pt x="9" y="9"/>
                    <a:pt x="0" y="24"/>
                  </a:cubicBezTo>
                  <a:cubicBezTo>
                    <a:pt x="6" y="23"/>
                    <a:pt x="6" y="23"/>
                    <a:pt x="6" y="23"/>
                  </a:cubicBezTo>
                  <a:cubicBezTo>
                    <a:pt x="10" y="10"/>
                    <a:pt x="13" y="2"/>
                    <a:pt x="14" y="0"/>
                  </a:cubicBezTo>
                </a:path>
              </a:pathLst>
            </a:custGeom>
            <a:solidFill>
              <a:srgbClr val="264D6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latin typeface="Avenir Next LT Pro Light" panose="020B0304020202020204" pitchFamily="34" charset="0"/>
              </a:endParaRPr>
            </a:p>
          </p:txBody>
        </p:sp>
        <p:sp>
          <p:nvSpPr>
            <p:cNvPr id="28" name="Freeform 929">
              <a:extLst>
                <a:ext uri="{FF2B5EF4-FFF2-40B4-BE49-F238E27FC236}">
                  <a16:creationId xmlns:a16="http://schemas.microsoft.com/office/drawing/2014/main" id="{9A5C0B0A-EC17-4FE6-A719-D69CEC4414F5}"/>
                </a:ext>
              </a:extLst>
            </p:cNvPr>
            <p:cNvSpPr>
              <a:spLocks/>
            </p:cNvSpPr>
            <p:nvPr/>
          </p:nvSpPr>
          <p:spPr bwMode="auto">
            <a:xfrm>
              <a:off x="7476901" y="1318621"/>
              <a:ext cx="36970" cy="48801"/>
            </a:xfrm>
            <a:custGeom>
              <a:avLst/>
              <a:gdLst>
                <a:gd name="T0" fmla="*/ 12 w 12"/>
                <a:gd name="T1" fmla="*/ 0 h 16"/>
                <a:gd name="T2" fmla="*/ 0 w 12"/>
                <a:gd name="T3" fmla="*/ 16 h 16"/>
                <a:gd name="T4" fmla="*/ 3 w 12"/>
                <a:gd name="T5" fmla="*/ 13 h 16"/>
                <a:gd name="T6" fmla="*/ 12 w 12"/>
                <a:gd name="T7" fmla="*/ 0 h 16"/>
              </a:gdLst>
              <a:ahLst/>
              <a:cxnLst>
                <a:cxn ang="0">
                  <a:pos x="T0" y="T1"/>
                </a:cxn>
                <a:cxn ang="0">
                  <a:pos x="T2" y="T3"/>
                </a:cxn>
                <a:cxn ang="0">
                  <a:pos x="T4" y="T5"/>
                </a:cxn>
                <a:cxn ang="0">
                  <a:pos x="T6" y="T7"/>
                </a:cxn>
              </a:cxnLst>
              <a:rect l="0" t="0" r="r" b="b"/>
              <a:pathLst>
                <a:path w="12" h="16">
                  <a:moveTo>
                    <a:pt x="12" y="0"/>
                  </a:moveTo>
                  <a:cubicBezTo>
                    <a:pt x="8" y="5"/>
                    <a:pt x="5" y="11"/>
                    <a:pt x="0" y="16"/>
                  </a:cubicBezTo>
                  <a:cubicBezTo>
                    <a:pt x="1" y="15"/>
                    <a:pt x="2" y="14"/>
                    <a:pt x="3" y="13"/>
                  </a:cubicBezTo>
                  <a:cubicBezTo>
                    <a:pt x="7" y="9"/>
                    <a:pt x="10" y="5"/>
                    <a:pt x="12" y="0"/>
                  </a:cubicBezTo>
                </a:path>
              </a:pathLst>
            </a:custGeom>
            <a:solidFill>
              <a:srgbClr val="14333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en-US" sz="900">
                <a:latin typeface="Avenir Next LT Pro Light" panose="020B0304020202020204" pitchFamily="34" charset="0"/>
              </a:endParaRPr>
            </a:p>
          </p:txBody>
        </p:sp>
      </p:grpSp>
      <p:sp>
        <p:nvSpPr>
          <p:cNvPr id="29" name="Oval 28">
            <a:extLst>
              <a:ext uri="{FF2B5EF4-FFF2-40B4-BE49-F238E27FC236}">
                <a16:creationId xmlns:a16="http://schemas.microsoft.com/office/drawing/2014/main" id="{E60FA491-9E4D-4680-ABC9-50F7EDF86FCA}"/>
              </a:ext>
            </a:extLst>
          </p:cNvPr>
          <p:cNvSpPr/>
          <p:nvPr/>
        </p:nvSpPr>
        <p:spPr>
          <a:xfrm>
            <a:off x="1600387" y="4161981"/>
            <a:ext cx="711015" cy="711200"/>
          </a:xfrm>
          <a:prstGeom prst="ellipse">
            <a:avLst/>
          </a:prstGeom>
          <a:solidFill>
            <a:schemeClr val="accent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x-none" sz="1400">
              <a:solidFill>
                <a:schemeClr val="tx1"/>
              </a:solidFill>
              <a:latin typeface="Avenir Next LT Pro Light" panose="020B0304020202020204" pitchFamily="34" charset="0"/>
            </a:endParaRPr>
          </a:p>
        </p:txBody>
      </p:sp>
      <p:sp>
        <p:nvSpPr>
          <p:cNvPr id="30" name="Oval 29">
            <a:extLst>
              <a:ext uri="{FF2B5EF4-FFF2-40B4-BE49-F238E27FC236}">
                <a16:creationId xmlns:a16="http://schemas.microsoft.com/office/drawing/2014/main" id="{B6F0B514-A3E5-4961-9A44-F91809592602}"/>
              </a:ext>
            </a:extLst>
          </p:cNvPr>
          <p:cNvSpPr/>
          <p:nvPr/>
        </p:nvSpPr>
        <p:spPr>
          <a:xfrm>
            <a:off x="3206018" y="2595660"/>
            <a:ext cx="711015" cy="711200"/>
          </a:xfrm>
          <a:prstGeom prst="ellipse">
            <a:avLst/>
          </a:prstGeom>
          <a:solidFill>
            <a:schemeClr val="accent2"/>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x-none" sz="1400">
              <a:solidFill>
                <a:schemeClr val="tx1"/>
              </a:solidFill>
              <a:latin typeface="Avenir Next LT Pro Light" panose="020B0304020202020204" pitchFamily="34" charset="0"/>
            </a:endParaRPr>
          </a:p>
        </p:txBody>
      </p:sp>
      <p:sp>
        <p:nvSpPr>
          <p:cNvPr id="31" name="Oval 30">
            <a:extLst>
              <a:ext uri="{FF2B5EF4-FFF2-40B4-BE49-F238E27FC236}">
                <a16:creationId xmlns:a16="http://schemas.microsoft.com/office/drawing/2014/main" id="{3416CCA1-FC9D-43B4-B409-642B32CBFD9F}"/>
              </a:ext>
            </a:extLst>
          </p:cNvPr>
          <p:cNvSpPr/>
          <p:nvPr/>
        </p:nvSpPr>
        <p:spPr>
          <a:xfrm>
            <a:off x="7482010" y="4075138"/>
            <a:ext cx="711015" cy="711200"/>
          </a:xfrm>
          <a:prstGeom prst="ellipse">
            <a:avLst/>
          </a:prstGeom>
          <a:solidFill>
            <a:schemeClr val="accent5"/>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x-none" sz="1400">
              <a:solidFill>
                <a:schemeClr val="tx1"/>
              </a:solidFill>
              <a:latin typeface="Avenir Next LT Pro Light" panose="020B0304020202020204" pitchFamily="34" charset="0"/>
            </a:endParaRPr>
          </a:p>
        </p:txBody>
      </p:sp>
      <p:sp>
        <p:nvSpPr>
          <p:cNvPr id="32" name="Oval 31">
            <a:extLst>
              <a:ext uri="{FF2B5EF4-FFF2-40B4-BE49-F238E27FC236}">
                <a16:creationId xmlns:a16="http://schemas.microsoft.com/office/drawing/2014/main" id="{33D5AB43-1411-4404-A742-449335AD12FD}"/>
              </a:ext>
            </a:extLst>
          </p:cNvPr>
          <p:cNvSpPr/>
          <p:nvPr/>
        </p:nvSpPr>
        <p:spPr>
          <a:xfrm>
            <a:off x="4916002" y="4221865"/>
            <a:ext cx="711015" cy="711200"/>
          </a:xfrm>
          <a:prstGeom prst="ellipse">
            <a:avLst/>
          </a:prstGeom>
          <a:solidFill>
            <a:schemeClr val="accent3"/>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x-none" sz="1400">
              <a:solidFill>
                <a:schemeClr val="tx1"/>
              </a:solidFill>
              <a:latin typeface="Avenir Next LT Pro Light" panose="020B0304020202020204" pitchFamily="34" charset="0"/>
            </a:endParaRPr>
          </a:p>
        </p:txBody>
      </p:sp>
      <p:sp>
        <p:nvSpPr>
          <p:cNvPr id="33" name="Oval 32">
            <a:extLst>
              <a:ext uri="{FF2B5EF4-FFF2-40B4-BE49-F238E27FC236}">
                <a16:creationId xmlns:a16="http://schemas.microsoft.com/office/drawing/2014/main" id="{5F3A6E5A-9EA7-46B1-AC5A-E85F1738ACEC}"/>
              </a:ext>
            </a:extLst>
          </p:cNvPr>
          <p:cNvSpPr/>
          <p:nvPr/>
        </p:nvSpPr>
        <p:spPr>
          <a:xfrm>
            <a:off x="6306728" y="2927049"/>
            <a:ext cx="711015" cy="711200"/>
          </a:xfrm>
          <a:prstGeom prst="ellipse">
            <a:avLst/>
          </a:prstGeom>
          <a:solidFill>
            <a:schemeClr val="accent4"/>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x-none" sz="1400">
              <a:solidFill>
                <a:schemeClr val="tx1"/>
              </a:solidFill>
              <a:latin typeface="Avenir Next LT Pro Light" panose="020B0304020202020204" pitchFamily="34" charset="0"/>
            </a:endParaRPr>
          </a:p>
        </p:txBody>
      </p:sp>
      <p:sp>
        <p:nvSpPr>
          <p:cNvPr id="34" name="TextBox 33">
            <a:extLst>
              <a:ext uri="{FF2B5EF4-FFF2-40B4-BE49-F238E27FC236}">
                <a16:creationId xmlns:a16="http://schemas.microsoft.com/office/drawing/2014/main" id="{BC7A9C00-C1B7-4D06-9CDB-221DDAF73A1B}"/>
              </a:ext>
            </a:extLst>
          </p:cNvPr>
          <p:cNvSpPr txBox="1"/>
          <p:nvPr/>
        </p:nvSpPr>
        <p:spPr>
          <a:xfrm>
            <a:off x="2106120" y="1778725"/>
            <a:ext cx="2964646" cy="701410"/>
          </a:xfrm>
          <a:prstGeom prst="rect">
            <a:avLst/>
          </a:prstGeom>
          <a:noFill/>
        </p:spPr>
        <p:txBody>
          <a:bodyPr wrap="square" lIns="0" tIns="0" rIns="0" bIns="0" rtlCol="1">
            <a:spAutoFit/>
          </a:bodyPr>
          <a:lstStyle/>
          <a:p>
            <a:pPr algn="ctr">
              <a:lnSpc>
                <a:spcPts val="1733"/>
              </a:lnSpc>
              <a:spcAft>
                <a:spcPts val="267"/>
              </a:spcAft>
            </a:pPr>
            <a:r>
              <a:rPr lang="en-US" sz="2400" b="1" dirty="0">
                <a:latin typeface="Avenir Next LT Pro Light" panose="020B0304020202020204" pitchFamily="34" charset="0"/>
                <a:ea typeface="Open Sans" pitchFamily="34" charset="0"/>
                <a:cs typeface="Roboto Regular" charset="0"/>
              </a:rPr>
              <a:t>Simplify</a:t>
            </a:r>
          </a:p>
          <a:p>
            <a:pPr algn="ctr">
              <a:lnSpc>
                <a:spcPts val="1733"/>
              </a:lnSpc>
            </a:pPr>
            <a:r>
              <a:rPr lang="en-US" sz="2000" dirty="0">
                <a:latin typeface="Avenir Next LT Pro Light" panose="020B0304020202020204" pitchFamily="34" charset="0"/>
                <a:ea typeface="Open Sans" panose="020B0606030504020204" pitchFamily="34" charset="0"/>
                <a:cs typeface="Roboto Light" charset="0"/>
              </a:rPr>
              <a:t>Streamline existing processes</a:t>
            </a:r>
          </a:p>
        </p:txBody>
      </p:sp>
      <p:sp>
        <p:nvSpPr>
          <p:cNvPr id="35" name="TextBox 34">
            <a:extLst>
              <a:ext uri="{FF2B5EF4-FFF2-40B4-BE49-F238E27FC236}">
                <a16:creationId xmlns:a16="http://schemas.microsoft.com/office/drawing/2014/main" id="{F7BB107A-8389-408C-800A-46B779F62425}"/>
              </a:ext>
            </a:extLst>
          </p:cNvPr>
          <p:cNvSpPr txBox="1"/>
          <p:nvPr/>
        </p:nvSpPr>
        <p:spPr>
          <a:xfrm>
            <a:off x="6734047" y="5113438"/>
            <a:ext cx="2604326" cy="701410"/>
          </a:xfrm>
          <a:prstGeom prst="rect">
            <a:avLst/>
          </a:prstGeom>
          <a:noFill/>
        </p:spPr>
        <p:txBody>
          <a:bodyPr wrap="square" lIns="0" tIns="0" rIns="0" bIns="0" rtlCol="1">
            <a:spAutoFit/>
          </a:bodyPr>
          <a:lstStyle/>
          <a:p>
            <a:pPr algn="ctr">
              <a:lnSpc>
                <a:spcPts val="1733"/>
              </a:lnSpc>
              <a:spcAft>
                <a:spcPts val="267"/>
              </a:spcAft>
            </a:pPr>
            <a:r>
              <a:rPr lang="en-US" sz="2400" b="1" dirty="0">
                <a:latin typeface="Avenir Next LT Pro Light" panose="020B0304020202020204" pitchFamily="34" charset="0"/>
                <a:ea typeface="Open Sans" pitchFamily="34" charset="0"/>
                <a:cs typeface="Roboto Regular" charset="0"/>
              </a:rPr>
              <a:t>Empower</a:t>
            </a:r>
          </a:p>
          <a:p>
            <a:pPr algn="ctr">
              <a:lnSpc>
                <a:spcPts val="1733"/>
              </a:lnSpc>
            </a:pPr>
            <a:r>
              <a:rPr lang="en-US" sz="2000" dirty="0">
                <a:latin typeface="Avenir Next LT Pro Light" panose="020B0304020202020204" pitchFamily="34" charset="0"/>
                <a:ea typeface="Open Sans" panose="020B0606030504020204" pitchFamily="34" charset="0"/>
                <a:cs typeface="Roboto Light" charset="0"/>
              </a:rPr>
              <a:t>Build an empowered “ownership” workforce</a:t>
            </a:r>
          </a:p>
        </p:txBody>
      </p:sp>
      <p:sp>
        <p:nvSpPr>
          <p:cNvPr id="36" name="TextBox 35">
            <a:extLst>
              <a:ext uri="{FF2B5EF4-FFF2-40B4-BE49-F238E27FC236}">
                <a16:creationId xmlns:a16="http://schemas.microsoft.com/office/drawing/2014/main" id="{8ACD981A-59B5-4AAE-8E8B-B91ACBB7379A}"/>
              </a:ext>
            </a:extLst>
          </p:cNvPr>
          <p:cNvSpPr txBox="1"/>
          <p:nvPr/>
        </p:nvSpPr>
        <p:spPr>
          <a:xfrm>
            <a:off x="5037937" y="1815036"/>
            <a:ext cx="3383906" cy="919419"/>
          </a:xfrm>
          <a:prstGeom prst="rect">
            <a:avLst/>
          </a:prstGeom>
          <a:noFill/>
        </p:spPr>
        <p:txBody>
          <a:bodyPr wrap="square" lIns="0" tIns="0" rIns="0" bIns="0" rtlCol="1">
            <a:spAutoFit/>
          </a:bodyPr>
          <a:lstStyle/>
          <a:p>
            <a:pPr algn="ctr">
              <a:lnSpc>
                <a:spcPts val="1733"/>
              </a:lnSpc>
              <a:spcAft>
                <a:spcPts val="267"/>
              </a:spcAft>
            </a:pPr>
            <a:r>
              <a:rPr lang="en-US" sz="2400" b="1" dirty="0">
                <a:latin typeface="Avenir Next LT Pro Light" panose="020B0304020202020204" pitchFamily="34" charset="0"/>
                <a:ea typeface="Open Sans" pitchFamily="34" charset="0"/>
                <a:cs typeface="Roboto Regular" charset="0"/>
              </a:rPr>
              <a:t>Prioritize</a:t>
            </a:r>
          </a:p>
          <a:p>
            <a:pPr algn="ctr">
              <a:lnSpc>
                <a:spcPts val="1733"/>
              </a:lnSpc>
            </a:pPr>
            <a:r>
              <a:rPr lang="en-US" sz="2000" dirty="0">
                <a:latin typeface="Avenir Next LT Pro Light" panose="020B0304020202020204" pitchFamily="34" charset="0"/>
                <a:ea typeface="Open Sans" panose="020B0606030504020204" pitchFamily="34" charset="0"/>
                <a:cs typeface="Roboto Light" charset="0"/>
              </a:rPr>
              <a:t>Quickly identify, prioritize, and accomplish new initiatives</a:t>
            </a:r>
          </a:p>
        </p:txBody>
      </p:sp>
      <p:sp>
        <p:nvSpPr>
          <p:cNvPr id="37" name="TextBox 36">
            <a:extLst>
              <a:ext uri="{FF2B5EF4-FFF2-40B4-BE49-F238E27FC236}">
                <a16:creationId xmlns:a16="http://schemas.microsoft.com/office/drawing/2014/main" id="{5C18DCA8-5486-4DB7-8D59-24257EA1D6B8}"/>
              </a:ext>
            </a:extLst>
          </p:cNvPr>
          <p:cNvSpPr txBox="1"/>
          <p:nvPr/>
        </p:nvSpPr>
        <p:spPr>
          <a:xfrm>
            <a:off x="487680" y="5052106"/>
            <a:ext cx="2882981" cy="919419"/>
          </a:xfrm>
          <a:prstGeom prst="rect">
            <a:avLst/>
          </a:prstGeom>
          <a:noFill/>
        </p:spPr>
        <p:txBody>
          <a:bodyPr wrap="square" lIns="0" tIns="0" rIns="0" bIns="0" rtlCol="1">
            <a:spAutoFit/>
          </a:bodyPr>
          <a:lstStyle/>
          <a:p>
            <a:pPr algn="ctr">
              <a:lnSpc>
                <a:spcPts val="1733"/>
              </a:lnSpc>
              <a:spcAft>
                <a:spcPts val="267"/>
              </a:spcAft>
            </a:pPr>
            <a:r>
              <a:rPr lang="en-US" sz="2400" b="1" dirty="0">
                <a:latin typeface="Avenir Next LT Pro Light" panose="020B0304020202020204" pitchFamily="34" charset="0"/>
                <a:ea typeface="Open Sans" pitchFamily="34" charset="0"/>
                <a:cs typeface="Roboto Regular" charset="0"/>
              </a:rPr>
              <a:t>Speed up</a:t>
            </a:r>
          </a:p>
          <a:p>
            <a:pPr algn="ctr">
              <a:lnSpc>
                <a:spcPts val="1733"/>
              </a:lnSpc>
            </a:pPr>
            <a:r>
              <a:rPr lang="en-US" sz="2000" dirty="0">
                <a:latin typeface="Avenir Next LT Pro Light" panose="020B0304020202020204" pitchFamily="34" charset="0"/>
                <a:ea typeface="Open Sans" panose="020B0606030504020204" pitchFamily="34" charset="0"/>
                <a:cs typeface="Roboto Light" charset="0"/>
              </a:rPr>
              <a:t>Stop wasting time with decision making and implementation</a:t>
            </a:r>
          </a:p>
        </p:txBody>
      </p:sp>
      <p:sp>
        <p:nvSpPr>
          <p:cNvPr id="38" name="TextBox 37">
            <a:extLst>
              <a:ext uri="{FF2B5EF4-FFF2-40B4-BE49-F238E27FC236}">
                <a16:creationId xmlns:a16="http://schemas.microsoft.com/office/drawing/2014/main" id="{96FE7047-BBAA-4074-B7BF-D38309012C86}"/>
              </a:ext>
            </a:extLst>
          </p:cNvPr>
          <p:cNvSpPr txBox="1"/>
          <p:nvPr/>
        </p:nvSpPr>
        <p:spPr>
          <a:xfrm>
            <a:off x="4079474" y="5150588"/>
            <a:ext cx="2263509" cy="701410"/>
          </a:xfrm>
          <a:prstGeom prst="rect">
            <a:avLst/>
          </a:prstGeom>
          <a:noFill/>
        </p:spPr>
        <p:txBody>
          <a:bodyPr wrap="square" lIns="0" tIns="0" rIns="0" bIns="0" rtlCol="1">
            <a:spAutoFit/>
          </a:bodyPr>
          <a:lstStyle/>
          <a:p>
            <a:pPr algn="ctr">
              <a:lnSpc>
                <a:spcPts val="1733"/>
              </a:lnSpc>
              <a:spcAft>
                <a:spcPts val="267"/>
              </a:spcAft>
            </a:pPr>
            <a:r>
              <a:rPr lang="en-US" sz="2400" b="1" dirty="0">
                <a:latin typeface="Avenir Next LT Pro Light" panose="020B0304020202020204" pitchFamily="34" charset="0"/>
                <a:ea typeface="Open Sans" pitchFamily="34" charset="0"/>
                <a:cs typeface="Roboto Regular" charset="0"/>
              </a:rPr>
              <a:t>De-clutter</a:t>
            </a:r>
          </a:p>
          <a:p>
            <a:pPr algn="ctr">
              <a:lnSpc>
                <a:spcPts val="1733"/>
              </a:lnSpc>
            </a:pPr>
            <a:r>
              <a:rPr lang="en-US" sz="2000" dirty="0">
                <a:latin typeface="Avenir Next LT Pro Light" panose="020B0304020202020204" pitchFamily="34" charset="0"/>
                <a:ea typeface="Open Sans" panose="020B0606030504020204" pitchFamily="34" charset="0"/>
                <a:cs typeface="Roboto Light" charset="0"/>
              </a:rPr>
              <a:t>Eliminate non-value-added work</a:t>
            </a:r>
          </a:p>
        </p:txBody>
      </p:sp>
      <p:sp>
        <p:nvSpPr>
          <p:cNvPr id="39" name="Freeform 106">
            <a:extLst>
              <a:ext uri="{FF2B5EF4-FFF2-40B4-BE49-F238E27FC236}">
                <a16:creationId xmlns:a16="http://schemas.microsoft.com/office/drawing/2014/main" id="{4D1E2186-4533-469E-BD90-5B400F8A86E5}"/>
              </a:ext>
            </a:extLst>
          </p:cNvPr>
          <p:cNvSpPr>
            <a:spLocks noChangeArrowheads="1"/>
          </p:cNvSpPr>
          <p:nvPr/>
        </p:nvSpPr>
        <p:spPr bwMode="auto">
          <a:xfrm>
            <a:off x="6502800" y="3114138"/>
            <a:ext cx="337509" cy="305561"/>
          </a:xfrm>
          <a:custGeom>
            <a:avLst/>
            <a:gdLst>
              <a:gd name="T0" fmla="*/ 573 w 602"/>
              <a:gd name="T1" fmla="*/ 544 h 545"/>
              <a:gd name="T2" fmla="*/ 573 w 602"/>
              <a:gd name="T3" fmla="*/ 544 h 545"/>
              <a:gd name="T4" fmla="*/ 523 w 602"/>
              <a:gd name="T5" fmla="*/ 544 h 545"/>
              <a:gd name="T6" fmla="*/ 523 w 602"/>
              <a:gd name="T7" fmla="*/ 318 h 545"/>
              <a:gd name="T8" fmla="*/ 523 w 602"/>
              <a:gd name="T9" fmla="*/ 141 h 545"/>
              <a:gd name="T10" fmla="*/ 573 w 602"/>
              <a:gd name="T11" fmla="*/ 141 h 545"/>
              <a:gd name="T12" fmla="*/ 601 w 602"/>
              <a:gd name="T13" fmla="*/ 170 h 545"/>
              <a:gd name="T14" fmla="*/ 601 w 602"/>
              <a:gd name="T15" fmla="*/ 346 h 545"/>
              <a:gd name="T16" fmla="*/ 601 w 602"/>
              <a:gd name="T17" fmla="*/ 459 h 545"/>
              <a:gd name="T18" fmla="*/ 601 w 602"/>
              <a:gd name="T19" fmla="*/ 516 h 545"/>
              <a:gd name="T20" fmla="*/ 573 w 602"/>
              <a:gd name="T21" fmla="*/ 544 h 545"/>
              <a:gd name="T22" fmla="*/ 99 w 602"/>
              <a:gd name="T23" fmla="*/ 544 h 545"/>
              <a:gd name="T24" fmla="*/ 99 w 602"/>
              <a:gd name="T25" fmla="*/ 544 h 545"/>
              <a:gd name="T26" fmla="*/ 99 w 602"/>
              <a:gd name="T27" fmla="*/ 318 h 545"/>
              <a:gd name="T28" fmla="*/ 99 w 602"/>
              <a:gd name="T29" fmla="*/ 311 h 545"/>
              <a:gd name="T30" fmla="*/ 99 w 602"/>
              <a:gd name="T31" fmla="*/ 141 h 545"/>
              <a:gd name="T32" fmla="*/ 156 w 602"/>
              <a:gd name="T33" fmla="*/ 141 h 545"/>
              <a:gd name="T34" fmla="*/ 297 w 602"/>
              <a:gd name="T35" fmla="*/ 0 h 545"/>
              <a:gd name="T36" fmla="*/ 438 w 602"/>
              <a:gd name="T37" fmla="*/ 141 h 545"/>
              <a:gd name="T38" fmla="*/ 495 w 602"/>
              <a:gd name="T39" fmla="*/ 141 h 545"/>
              <a:gd name="T40" fmla="*/ 495 w 602"/>
              <a:gd name="T41" fmla="*/ 318 h 545"/>
              <a:gd name="T42" fmla="*/ 495 w 602"/>
              <a:gd name="T43" fmla="*/ 544 h 545"/>
              <a:gd name="T44" fmla="*/ 99 w 602"/>
              <a:gd name="T45" fmla="*/ 544 h 545"/>
              <a:gd name="T46" fmla="*/ 297 w 602"/>
              <a:gd name="T47" fmla="*/ 57 h 545"/>
              <a:gd name="T48" fmla="*/ 297 w 602"/>
              <a:gd name="T49" fmla="*/ 57 h 545"/>
              <a:gd name="T50" fmla="*/ 212 w 602"/>
              <a:gd name="T51" fmla="*/ 141 h 545"/>
              <a:gd name="T52" fmla="*/ 382 w 602"/>
              <a:gd name="T53" fmla="*/ 141 h 545"/>
              <a:gd name="T54" fmla="*/ 297 w 602"/>
              <a:gd name="T55" fmla="*/ 57 h 545"/>
              <a:gd name="T56" fmla="*/ 0 w 602"/>
              <a:gd name="T57" fmla="*/ 516 h 545"/>
              <a:gd name="T58" fmla="*/ 0 w 602"/>
              <a:gd name="T59" fmla="*/ 516 h 545"/>
              <a:gd name="T60" fmla="*/ 0 w 602"/>
              <a:gd name="T61" fmla="*/ 459 h 545"/>
              <a:gd name="T62" fmla="*/ 0 w 602"/>
              <a:gd name="T63" fmla="*/ 346 h 545"/>
              <a:gd name="T64" fmla="*/ 0 w 602"/>
              <a:gd name="T65" fmla="*/ 170 h 545"/>
              <a:gd name="T66" fmla="*/ 29 w 602"/>
              <a:gd name="T67" fmla="*/ 141 h 545"/>
              <a:gd name="T68" fmla="*/ 71 w 602"/>
              <a:gd name="T69" fmla="*/ 141 h 545"/>
              <a:gd name="T70" fmla="*/ 71 w 602"/>
              <a:gd name="T71" fmla="*/ 311 h 545"/>
              <a:gd name="T72" fmla="*/ 71 w 602"/>
              <a:gd name="T73" fmla="*/ 318 h 545"/>
              <a:gd name="T74" fmla="*/ 71 w 602"/>
              <a:gd name="T75" fmla="*/ 544 h 545"/>
              <a:gd name="T76" fmla="*/ 29 w 602"/>
              <a:gd name="T77" fmla="*/ 544 h 545"/>
              <a:gd name="T78" fmla="*/ 0 w 602"/>
              <a:gd name="T79" fmla="*/ 516 h 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02" h="545">
                <a:moveTo>
                  <a:pt x="573" y="544"/>
                </a:moveTo>
                <a:lnTo>
                  <a:pt x="573" y="544"/>
                </a:lnTo>
                <a:cubicBezTo>
                  <a:pt x="523" y="544"/>
                  <a:pt x="523" y="544"/>
                  <a:pt x="523" y="544"/>
                </a:cubicBezTo>
                <a:cubicBezTo>
                  <a:pt x="523" y="318"/>
                  <a:pt x="523" y="318"/>
                  <a:pt x="523" y="318"/>
                </a:cubicBezTo>
                <a:cubicBezTo>
                  <a:pt x="523" y="141"/>
                  <a:pt x="523" y="141"/>
                  <a:pt x="523" y="141"/>
                </a:cubicBezTo>
                <a:cubicBezTo>
                  <a:pt x="573" y="141"/>
                  <a:pt x="573" y="141"/>
                  <a:pt x="573" y="141"/>
                </a:cubicBezTo>
                <a:cubicBezTo>
                  <a:pt x="587" y="141"/>
                  <a:pt x="601" y="148"/>
                  <a:pt x="601" y="170"/>
                </a:cubicBezTo>
                <a:cubicBezTo>
                  <a:pt x="601" y="346"/>
                  <a:pt x="601" y="346"/>
                  <a:pt x="601" y="346"/>
                </a:cubicBezTo>
                <a:cubicBezTo>
                  <a:pt x="601" y="459"/>
                  <a:pt x="601" y="459"/>
                  <a:pt x="601" y="459"/>
                </a:cubicBezTo>
                <a:cubicBezTo>
                  <a:pt x="601" y="516"/>
                  <a:pt x="601" y="516"/>
                  <a:pt x="601" y="516"/>
                </a:cubicBezTo>
                <a:cubicBezTo>
                  <a:pt x="601" y="530"/>
                  <a:pt x="587" y="544"/>
                  <a:pt x="573" y="544"/>
                </a:cubicBezTo>
                <a:close/>
                <a:moveTo>
                  <a:pt x="99" y="544"/>
                </a:moveTo>
                <a:lnTo>
                  <a:pt x="99" y="544"/>
                </a:lnTo>
                <a:cubicBezTo>
                  <a:pt x="99" y="318"/>
                  <a:pt x="99" y="318"/>
                  <a:pt x="99" y="318"/>
                </a:cubicBezTo>
                <a:cubicBezTo>
                  <a:pt x="99" y="311"/>
                  <a:pt x="99" y="311"/>
                  <a:pt x="99" y="311"/>
                </a:cubicBezTo>
                <a:cubicBezTo>
                  <a:pt x="99" y="141"/>
                  <a:pt x="99" y="141"/>
                  <a:pt x="99" y="141"/>
                </a:cubicBezTo>
                <a:cubicBezTo>
                  <a:pt x="156" y="141"/>
                  <a:pt x="156" y="141"/>
                  <a:pt x="156" y="141"/>
                </a:cubicBezTo>
                <a:cubicBezTo>
                  <a:pt x="156" y="64"/>
                  <a:pt x="219" y="0"/>
                  <a:pt x="297" y="0"/>
                </a:cubicBezTo>
                <a:cubicBezTo>
                  <a:pt x="375" y="0"/>
                  <a:pt x="438" y="64"/>
                  <a:pt x="438" y="141"/>
                </a:cubicBezTo>
                <a:cubicBezTo>
                  <a:pt x="495" y="141"/>
                  <a:pt x="495" y="141"/>
                  <a:pt x="495" y="141"/>
                </a:cubicBezTo>
                <a:cubicBezTo>
                  <a:pt x="495" y="318"/>
                  <a:pt x="495" y="318"/>
                  <a:pt x="495" y="318"/>
                </a:cubicBezTo>
                <a:cubicBezTo>
                  <a:pt x="495" y="544"/>
                  <a:pt x="495" y="544"/>
                  <a:pt x="495" y="544"/>
                </a:cubicBezTo>
                <a:lnTo>
                  <a:pt x="99" y="544"/>
                </a:lnTo>
                <a:close/>
                <a:moveTo>
                  <a:pt x="297" y="57"/>
                </a:moveTo>
                <a:lnTo>
                  <a:pt x="297" y="57"/>
                </a:lnTo>
                <a:cubicBezTo>
                  <a:pt x="255" y="57"/>
                  <a:pt x="212" y="92"/>
                  <a:pt x="212" y="141"/>
                </a:cubicBezTo>
                <a:cubicBezTo>
                  <a:pt x="382" y="141"/>
                  <a:pt x="382" y="141"/>
                  <a:pt x="382" y="141"/>
                </a:cubicBezTo>
                <a:cubicBezTo>
                  <a:pt x="382" y="92"/>
                  <a:pt x="347" y="57"/>
                  <a:pt x="297" y="57"/>
                </a:cubicBezTo>
                <a:close/>
                <a:moveTo>
                  <a:pt x="0" y="516"/>
                </a:moveTo>
                <a:lnTo>
                  <a:pt x="0" y="516"/>
                </a:lnTo>
                <a:cubicBezTo>
                  <a:pt x="0" y="459"/>
                  <a:pt x="0" y="459"/>
                  <a:pt x="0" y="459"/>
                </a:cubicBezTo>
                <a:cubicBezTo>
                  <a:pt x="0" y="346"/>
                  <a:pt x="0" y="346"/>
                  <a:pt x="0" y="346"/>
                </a:cubicBezTo>
                <a:cubicBezTo>
                  <a:pt x="0" y="170"/>
                  <a:pt x="0" y="170"/>
                  <a:pt x="0" y="170"/>
                </a:cubicBezTo>
                <a:cubicBezTo>
                  <a:pt x="0" y="148"/>
                  <a:pt x="7" y="141"/>
                  <a:pt x="29" y="141"/>
                </a:cubicBezTo>
                <a:cubicBezTo>
                  <a:pt x="71" y="141"/>
                  <a:pt x="71" y="141"/>
                  <a:pt x="71" y="141"/>
                </a:cubicBezTo>
                <a:cubicBezTo>
                  <a:pt x="71" y="311"/>
                  <a:pt x="71" y="311"/>
                  <a:pt x="71" y="311"/>
                </a:cubicBezTo>
                <a:cubicBezTo>
                  <a:pt x="71" y="318"/>
                  <a:pt x="71" y="318"/>
                  <a:pt x="71" y="318"/>
                </a:cubicBezTo>
                <a:cubicBezTo>
                  <a:pt x="71" y="544"/>
                  <a:pt x="71" y="544"/>
                  <a:pt x="71" y="544"/>
                </a:cubicBezTo>
                <a:cubicBezTo>
                  <a:pt x="29" y="544"/>
                  <a:pt x="29" y="544"/>
                  <a:pt x="29" y="544"/>
                </a:cubicBezTo>
                <a:cubicBezTo>
                  <a:pt x="7" y="544"/>
                  <a:pt x="0" y="530"/>
                  <a:pt x="0" y="516"/>
                </a:cubicBezTo>
                <a:close/>
              </a:path>
            </a:pathLst>
          </a:custGeom>
          <a:solidFill>
            <a:schemeClr val="bg1"/>
          </a:solidFill>
          <a:ln>
            <a:noFill/>
          </a:ln>
          <a:effectLst/>
        </p:spPr>
        <p:txBody>
          <a:bodyPr wrap="none" anchor="ctr"/>
          <a:lstStyle/>
          <a:p>
            <a:pPr>
              <a:defRPr/>
            </a:pPr>
            <a:endParaRPr lang="en-US" sz="1400">
              <a:latin typeface="Avenir Next LT Pro Light" panose="020B0304020202020204" pitchFamily="34" charset="0"/>
            </a:endParaRPr>
          </a:p>
        </p:txBody>
      </p:sp>
      <p:sp>
        <p:nvSpPr>
          <p:cNvPr id="40" name="Freeform 162">
            <a:extLst>
              <a:ext uri="{FF2B5EF4-FFF2-40B4-BE49-F238E27FC236}">
                <a16:creationId xmlns:a16="http://schemas.microsoft.com/office/drawing/2014/main" id="{DAF0D266-21AB-44C5-91FC-E03BF02F3F1B}"/>
              </a:ext>
            </a:extLst>
          </p:cNvPr>
          <p:cNvSpPr>
            <a:spLocks noChangeArrowheads="1"/>
          </p:cNvSpPr>
          <p:nvPr/>
        </p:nvSpPr>
        <p:spPr bwMode="auto">
          <a:xfrm>
            <a:off x="3406769" y="2796154"/>
            <a:ext cx="335044" cy="295705"/>
          </a:xfrm>
          <a:custGeom>
            <a:avLst/>
            <a:gdLst>
              <a:gd name="T0" fmla="*/ 572 w 601"/>
              <a:gd name="T1" fmla="*/ 530 h 531"/>
              <a:gd name="T2" fmla="*/ 572 w 601"/>
              <a:gd name="T3" fmla="*/ 530 h 531"/>
              <a:gd name="T4" fmla="*/ 28 w 601"/>
              <a:gd name="T5" fmla="*/ 530 h 531"/>
              <a:gd name="T6" fmla="*/ 0 w 601"/>
              <a:gd name="T7" fmla="*/ 502 h 531"/>
              <a:gd name="T8" fmla="*/ 0 w 601"/>
              <a:gd name="T9" fmla="*/ 28 h 531"/>
              <a:gd name="T10" fmla="*/ 28 w 601"/>
              <a:gd name="T11" fmla="*/ 0 h 531"/>
              <a:gd name="T12" fmla="*/ 572 w 601"/>
              <a:gd name="T13" fmla="*/ 0 h 531"/>
              <a:gd name="T14" fmla="*/ 600 w 601"/>
              <a:gd name="T15" fmla="*/ 28 h 531"/>
              <a:gd name="T16" fmla="*/ 600 w 601"/>
              <a:gd name="T17" fmla="*/ 502 h 531"/>
              <a:gd name="T18" fmla="*/ 572 w 601"/>
              <a:gd name="T19" fmla="*/ 530 h 531"/>
              <a:gd name="T20" fmla="*/ 56 w 601"/>
              <a:gd name="T21" fmla="*/ 28 h 531"/>
              <a:gd name="T22" fmla="*/ 56 w 601"/>
              <a:gd name="T23" fmla="*/ 28 h 531"/>
              <a:gd name="T24" fmla="*/ 28 w 601"/>
              <a:gd name="T25" fmla="*/ 57 h 531"/>
              <a:gd name="T26" fmla="*/ 56 w 601"/>
              <a:gd name="T27" fmla="*/ 85 h 531"/>
              <a:gd name="T28" fmla="*/ 84 w 601"/>
              <a:gd name="T29" fmla="*/ 57 h 531"/>
              <a:gd name="T30" fmla="*/ 56 w 601"/>
              <a:gd name="T31" fmla="*/ 28 h 531"/>
              <a:gd name="T32" fmla="*/ 141 w 601"/>
              <a:gd name="T33" fmla="*/ 28 h 531"/>
              <a:gd name="T34" fmla="*/ 141 w 601"/>
              <a:gd name="T35" fmla="*/ 28 h 531"/>
              <a:gd name="T36" fmla="*/ 113 w 601"/>
              <a:gd name="T37" fmla="*/ 57 h 531"/>
              <a:gd name="T38" fmla="*/ 141 w 601"/>
              <a:gd name="T39" fmla="*/ 85 h 531"/>
              <a:gd name="T40" fmla="*/ 169 w 601"/>
              <a:gd name="T41" fmla="*/ 57 h 531"/>
              <a:gd name="T42" fmla="*/ 141 w 601"/>
              <a:gd name="T43" fmla="*/ 28 h 531"/>
              <a:gd name="T44" fmla="*/ 226 w 601"/>
              <a:gd name="T45" fmla="*/ 28 h 531"/>
              <a:gd name="T46" fmla="*/ 226 w 601"/>
              <a:gd name="T47" fmla="*/ 28 h 531"/>
              <a:gd name="T48" fmla="*/ 197 w 601"/>
              <a:gd name="T49" fmla="*/ 57 h 531"/>
              <a:gd name="T50" fmla="*/ 226 w 601"/>
              <a:gd name="T51" fmla="*/ 85 h 531"/>
              <a:gd name="T52" fmla="*/ 254 w 601"/>
              <a:gd name="T53" fmla="*/ 57 h 531"/>
              <a:gd name="T54" fmla="*/ 226 w 601"/>
              <a:gd name="T55" fmla="*/ 28 h 531"/>
              <a:gd name="T56" fmla="*/ 572 w 601"/>
              <a:gd name="T57" fmla="*/ 113 h 531"/>
              <a:gd name="T58" fmla="*/ 572 w 601"/>
              <a:gd name="T59" fmla="*/ 113 h 531"/>
              <a:gd name="T60" fmla="*/ 544 w 601"/>
              <a:gd name="T61" fmla="*/ 113 h 531"/>
              <a:gd name="T62" fmla="*/ 56 w 601"/>
              <a:gd name="T63" fmla="*/ 113 h 531"/>
              <a:gd name="T64" fmla="*/ 28 w 601"/>
              <a:gd name="T65" fmla="*/ 113 h 531"/>
              <a:gd name="T66" fmla="*/ 28 w 601"/>
              <a:gd name="T67" fmla="*/ 502 h 531"/>
              <a:gd name="T68" fmla="*/ 572 w 601"/>
              <a:gd name="T69" fmla="*/ 502 h 531"/>
              <a:gd name="T70" fmla="*/ 572 w 601"/>
              <a:gd name="T71" fmla="*/ 113 h 531"/>
              <a:gd name="T72" fmla="*/ 219 w 601"/>
              <a:gd name="T73" fmla="*/ 283 h 531"/>
              <a:gd name="T74" fmla="*/ 219 w 601"/>
              <a:gd name="T75" fmla="*/ 283 h 531"/>
              <a:gd name="T76" fmla="*/ 233 w 601"/>
              <a:gd name="T77" fmla="*/ 297 h 531"/>
              <a:gd name="T78" fmla="*/ 233 w 601"/>
              <a:gd name="T79" fmla="*/ 297 h 531"/>
              <a:gd name="T80" fmla="*/ 275 w 601"/>
              <a:gd name="T81" fmla="*/ 332 h 531"/>
              <a:gd name="T82" fmla="*/ 367 w 601"/>
              <a:gd name="T83" fmla="*/ 241 h 531"/>
              <a:gd name="T84" fmla="*/ 367 w 601"/>
              <a:gd name="T85" fmla="*/ 241 h 531"/>
              <a:gd name="T86" fmla="*/ 388 w 601"/>
              <a:gd name="T87" fmla="*/ 226 h 531"/>
              <a:gd name="T88" fmla="*/ 417 w 601"/>
              <a:gd name="T89" fmla="*/ 255 h 531"/>
              <a:gd name="T90" fmla="*/ 402 w 601"/>
              <a:gd name="T91" fmla="*/ 276 h 531"/>
              <a:gd name="T92" fmla="*/ 402 w 601"/>
              <a:gd name="T93" fmla="*/ 276 h 531"/>
              <a:gd name="T94" fmla="*/ 289 w 601"/>
              <a:gd name="T95" fmla="*/ 389 h 531"/>
              <a:gd name="T96" fmla="*/ 289 w 601"/>
              <a:gd name="T97" fmla="*/ 389 h 531"/>
              <a:gd name="T98" fmla="*/ 275 w 601"/>
              <a:gd name="T99" fmla="*/ 396 h 531"/>
              <a:gd name="T100" fmla="*/ 254 w 601"/>
              <a:gd name="T101" fmla="*/ 389 h 531"/>
              <a:gd name="T102" fmla="*/ 254 w 601"/>
              <a:gd name="T103" fmla="*/ 389 h 531"/>
              <a:gd name="T104" fmla="*/ 197 w 601"/>
              <a:gd name="T105" fmla="*/ 332 h 531"/>
              <a:gd name="T106" fmla="*/ 197 w 601"/>
              <a:gd name="T107" fmla="*/ 332 h 531"/>
              <a:gd name="T108" fmla="*/ 190 w 601"/>
              <a:gd name="T109" fmla="*/ 311 h 531"/>
              <a:gd name="T110" fmla="*/ 219 w 601"/>
              <a:gd name="T111" fmla="*/ 283 h 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01" h="531">
                <a:moveTo>
                  <a:pt x="572" y="530"/>
                </a:moveTo>
                <a:lnTo>
                  <a:pt x="572" y="530"/>
                </a:lnTo>
                <a:cubicBezTo>
                  <a:pt x="28" y="530"/>
                  <a:pt x="28" y="530"/>
                  <a:pt x="28" y="530"/>
                </a:cubicBezTo>
                <a:cubicBezTo>
                  <a:pt x="14" y="530"/>
                  <a:pt x="0" y="516"/>
                  <a:pt x="0" y="502"/>
                </a:cubicBezTo>
                <a:cubicBezTo>
                  <a:pt x="0" y="28"/>
                  <a:pt x="0" y="28"/>
                  <a:pt x="0" y="28"/>
                </a:cubicBezTo>
                <a:cubicBezTo>
                  <a:pt x="0" y="14"/>
                  <a:pt x="14" y="0"/>
                  <a:pt x="28" y="0"/>
                </a:cubicBezTo>
                <a:cubicBezTo>
                  <a:pt x="572" y="0"/>
                  <a:pt x="572" y="0"/>
                  <a:pt x="572" y="0"/>
                </a:cubicBezTo>
                <a:cubicBezTo>
                  <a:pt x="593" y="0"/>
                  <a:pt x="600" y="14"/>
                  <a:pt x="600" y="28"/>
                </a:cubicBezTo>
                <a:cubicBezTo>
                  <a:pt x="600" y="502"/>
                  <a:pt x="600" y="502"/>
                  <a:pt x="600" y="502"/>
                </a:cubicBezTo>
                <a:cubicBezTo>
                  <a:pt x="600" y="516"/>
                  <a:pt x="593" y="530"/>
                  <a:pt x="572" y="530"/>
                </a:cubicBezTo>
                <a:close/>
                <a:moveTo>
                  <a:pt x="56" y="28"/>
                </a:moveTo>
                <a:lnTo>
                  <a:pt x="56" y="28"/>
                </a:lnTo>
                <a:cubicBezTo>
                  <a:pt x="42" y="28"/>
                  <a:pt x="28" y="43"/>
                  <a:pt x="28" y="57"/>
                </a:cubicBezTo>
                <a:cubicBezTo>
                  <a:pt x="28" y="78"/>
                  <a:pt x="42" y="85"/>
                  <a:pt x="56" y="85"/>
                </a:cubicBezTo>
                <a:cubicBezTo>
                  <a:pt x="70" y="85"/>
                  <a:pt x="84" y="78"/>
                  <a:pt x="84" y="57"/>
                </a:cubicBezTo>
                <a:cubicBezTo>
                  <a:pt x="84" y="43"/>
                  <a:pt x="70" y="28"/>
                  <a:pt x="56" y="28"/>
                </a:cubicBezTo>
                <a:close/>
                <a:moveTo>
                  <a:pt x="141" y="28"/>
                </a:moveTo>
                <a:lnTo>
                  <a:pt x="141" y="28"/>
                </a:lnTo>
                <a:cubicBezTo>
                  <a:pt x="127" y="28"/>
                  <a:pt x="113" y="43"/>
                  <a:pt x="113" y="57"/>
                </a:cubicBezTo>
                <a:cubicBezTo>
                  <a:pt x="113" y="78"/>
                  <a:pt x="127" y="85"/>
                  <a:pt x="141" y="85"/>
                </a:cubicBezTo>
                <a:cubicBezTo>
                  <a:pt x="155" y="85"/>
                  <a:pt x="169" y="78"/>
                  <a:pt x="169" y="57"/>
                </a:cubicBezTo>
                <a:cubicBezTo>
                  <a:pt x="169" y="43"/>
                  <a:pt x="155" y="28"/>
                  <a:pt x="141" y="28"/>
                </a:cubicBezTo>
                <a:close/>
                <a:moveTo>
                  <a:pt x="226" y="28"/>
                </a:moveTo>
                <a:lnTo>
                  <a:pt x="226" y="28"/>
                </a:lnTo>
                <a:cubicBezTo>
                  <a:pt x="212" y="28"/>
                  <a:pt x="197" y="43"/>
                  <a:pt x="197" y="57"/>
                </a:cubicBezTo>
                <a:cubicBezTo>
                  <a:pt x="197" y="78"/>
                  <a:pt x="212" y="85"/>
                  <a:pt x="226" y="85"/>
                </a:cubicBezTo>
                <a:cubicBezTo>
                  <a:pt x="240" y="85"/>
                  <a:pt x="254" y="78"/>
                  <a:pt x="254" y="57"/>
                </a:cubicBezTo>
                <a:cubicBezTo>
                  <a:pt x="254" y="43"/>
                  <a:pt x="240" y="28"/>
                  <a:pt x="226" y="28"/>
                </a:cubicBezTo>
                <a:close/>
                <a:moveTo>
                  <a:pt x="572" y="113"/>
                </a:moveTo>
                <a:lnTo>
                  <a:pt x="572" y="113"/>
                </a:lnTo>
                <a:cubicBezTo>
                  <a:pt x="544" y="113"/>
                  <a:pt x="544" y="113"/>
                  <a:pt x="544" y="113"/>
                </a:cubicBezTo>
                <a:cubicBezTo>
                  <a:pt x="56" y="113"/>
                  <a:pt x="56" y="113"/>
                  <a:pt x="56" y="113"/>
                </a:cubicBezTo>
                <a:cubicBezTo>
                  <a:pt x="28" y="113"/>
                  <a:pt x="28" y="113"/>
                  <a:pt x="28" y="113"/>
                </a:cubicBezTo>
                <a:cubicBezTo>
                  <a:pt x="28" y="502"/>
                  <a:pt x="28" y="502"/>
                  <a:pt x="28" y="502"/>
                </a:cubicBezTo>
                <a:cubicBezTo>
                  <a:pt x="572" y="502"/>
                  <a:pt x="572" y="502"/>
                  <a:pt x="572" y="502"/>
                </a:cubicBezTo>
                <a:lnTo>
                  <a:pt x="572" y="113"/>
                </a:lnTo>
                <a:close/>
                <a:moveTo>
                  <a:pt x="219" y="283"/>
                </a:moveTo>
                <a:lnTo>
                  <a:pt x="219" y="283"/>
                </a:lnTo>
                <a:cubicBezTo>
                  <a:pt x="226" y="283"/>
                  <a:pt x="233" y="290"/>
                  <a:pt x="233" y="297"/>
                </a:cubicBezTo>
                <a:lnTo>
                  <a:pt x="233" y="297"/>
                </a:lnTo>
                <a:cubicBezTo>
                  <a:pt x="275" y="332"/>
                  <a:pt x="275" y="332"/>
                  <a:pt x="275" y="332"/>
                </a:cubicBezTo>
                <a:cubicBezTo>
                  <a:pt x="367" y="241"/>
                  <a:pt x="367" y="241"/>
                  <a:pt x="367" y="241"/>
                </a:cubicBezTo>
                <a:lnTo>
                  <a:pt x="367" y="241"/>
                </a:lnTo>
                <a:cubicBezTo>
                  <a:pt x="374" y="234"/>
                  <a:pt x="381" y="226"/>
                  <a:pt x="388" y="226"/>
                </a:cubicBezTo>
                <a:cubicBezTo>
                  <a:pt x="402" y="226"/>
                  <a:pt x="417" y="241"/>
                  <a:pt x="417" y="255"/>
                </a:cubicBezTo>
                <a:cubicBezTo>
                  <a:pt x="417" y="262"/>
                  <a:pt x="410" y="269"/>
                  <a:pt x="402" y="276"/>
                </a:cubicBezTo>
                <a:lnTo>
                  <a:pt x="402" y="276"/>
                </a:lnTo>
                <a:cubicBezTo>
                  <a:pt x="289" y="389"/>
                  <a:pt x="289" y="389"/>
                  <a:pt x="289" y="389"/>
                </a:cubicBezTo>
                <a:lnTo>
                  <a:pt x="289" y="389"/>
                </a:lnTo>
                <a:cubicBezTo>
                  <a:pt x="289" y="396"/>
                  <a:pt x="282" y="396"/>
                  <a:pt x="275" y="396"/>
                </a:cubicBezTo>
                <a:cubicBezTo>
                  <a:pt x="268" y="396"/>
                  <a:pt x="261" y="396"/>
                  <a:pt x="254" y="389"/>
                </a:cubicBezTo>
                <a:lnTo>
                  <a:pt x="254" y="389"/>
                </a:lnTo>
                <a:cubicBezTo>
                  <a:pt x="197" y="332"/>
                  <a:pt x="197" y="332"/>
                  <a:pt x="197" y="332"/>
                </a:cubicBezTo>
                <a:lnTo>
                  <a:pt x="197" y="332"/>
                </a:lnTo>
                <a:cubicBezTo>
                  <a:pt x="190" y="325"/>
                  <a:pt x="190" y="318"/>
                  <a:pt x="190" y="311"/>
                </a:cubicBezTo>
                <a:cubicBezTo>
                  <a:pt x="190" y="297"/>
                  <a:pt x="197" y="283"/>
                  <a:pt x="219" y="283"/>
                </a:cubicBezTo>
                <a:close/>
              </a:path>
            </a:pathLst>
          </a:custGeom>
          <a:solidFill>
            <a:schemeClr val="bg1"/>
          </a:solidFill>
          <a:ln>
            <a:noFill/>
          </a:ln>
          <a:effectLst/>
        </p:spPr>
        <p:txBody>
          <a:bodyPr wrap="none" anchor="ctr"/>
          <a:lstStyle/>
          <a:p>
            <a:pPr>
              <a:defRPr/>
            </a:pPr>
            <a:endParaRPr lang="en-US" sz="1400">
              <a:latin typeface="Avenir Next LT Pro Light" panose="020B0304020202020204" pitchFamily="34" charset="0"/>
            </a:endParaRPr>
          </a:p>
        </p:txBody>
      </p:sp>
      <p:sp>
        <p:nvSpPr>
          <p:cNvPr id="41" name="Freeform 57">
            <a:extLst>
              <a:ext uri="{FF2B5EF4-FFF2-40B4-BE49-F238E27FC236}">
                <a16:creationId xmlns:a16="http://schemas.microsoft.com/office/drawing/2014/main" id="{46F94294-FDD9-45E4-8EFB-6207737FDBAB}"/>
              </a:ext>
            </a:extLst>
          </p:cNvPr>
          <p:cNvSpPr>
            <a:spLocks noChangeArrowheads="1"/>
          </p:cNvSpPr>
          <p:nvPr/>
        </p:nvSpPr>
        <p:spPr bwMode="auto">
          <a:xfrm>
            <a:off x="5112282" y="4439388"/>
            <a:ext cx="337507" cy="295705"/>
          </a:xfrm>
          <a:custGeom>
            <a:avLst/>
            <a:gdLst>
              <a:gd name="T0" fmla="*/ 587 w 602"/>
              <a:gd name="T1" fmla="*/ 289 h 531"/>
              <a:gd name="T2" fmla="*/ 311 w 602"/>
              <a:gd name="T3" fmla="*/ 403 h 531"/>
              <a:gd name="T4" fmla="*/ 311 w 602"/>
              <a:gd name="T5" fmla="*/ 403 h 531"/>
              <a:gd name="T6" fmla="*/ 304 w 602"/>
              <a:gd name="T7" fmla="*/ 410 h 531"/>
              <a:gd name="T8" fmla="*/ 290 w 602"/>
              <a:gd name="T9" fmla="*/ 403 h 531"/>
              <a:gd name="T10" fmla="*/ 290 w 602"/>
              <a:gd name="T11" fmla="*/ 403 h 531"/>
              <a:gd name="T12" fmla="*/ 15 w 602"/>
              <a:gd name="T13" fmla="*/ 289 h 531"/>
              <a:gd name="T14" fmla="*/ 29 w 602"/>
              <a:gd name="T15" fmla="*/ 240 h 531"/>
              <a:gd name="T16" fmla="*/ 43 w 602"/>
              <a:gd name="T17" fmla="*/ 240 h 531"/>
              <a:gd name="T18" fmla="*/ 43 w 602"/>
              <a:gd name="T19" fmla="*/ 240 h 531"/>
              <a:gd name="T20" fmla="*/ 566 w 602"/>
              <a:gd name="T21" fmla="*/ 240 h 531"/>
              <a:gd name="T22" fmla="*/ 566 w 602"/>
              <a:gd name="T23" fmla="*/ 240 h 531"/>
              <a:gd name="T24" fmla="*/ 573 w 602"/>
              <a:gd name="T25" fmla="*/ 240 h 531"/>
              <a:gd name="T26" fmla="*/ 587 w 602"/>
              <a:gd name="T27" fmla="*/ 289 h 531"/>
              <a:gd name="T28" fmla="*/ 587 w 602"/>
              <a:gd name="T29" fmla="*/ 169 h 531"/>
              <a:gd name="T30" fmla="*/ 311 w 602"/>
              <a:gd name="T31" fmla="*/ 282 h 531"/>
              <a:gd name="T32" fmla="*/ 311 w 602"/>
              <a:gd name="T33" fmla="*/ 282 h 531"/>
              <a:gd name="T34" fmla="*/ 304 w 602"/>
              <a:gd name="T35" fmla="*/ 282 h 531"/>
              <a:gd name="T36" fmla="*/ 290 w 602"/>
              <a:gd name="T37" fmla="*/ 282 h 531"/>
              <a:gd name="T38" fmla="*/ 290 w 602"/>
              <a:gd name="T39" fmla="*/ 282 h 531"/>
              <a:gd name="T40" fmla="*/ 15 w 602"/>
              <a:gd name="T41" fmla="*/ 169 h 531"/>
              <a:gd name="T42" fmla="*/ 15 w 602"/>
              <a:gd name="T43" fmla="*/ 120 h 531"/>
              <a:gd name="T44" fmla="*/ 290 w 602"/>
              <a:gd name="T45" fmla="*/ 7 h 531"/>
              <a:gd name="T46" fmla="*/ 290 w 602"/>
              <a:gd name="T47" fmla="*/ 7 h 531"/>
              <a:gd name="T48" fmla="*/ 304 w 602"/>
              <a:gd name="T49" fmla="*/ 0 h 531"/>
              <a:gd name="T50" fmla="*/ 311 w 602"/>
              <a:gd name="T51" fmla="*/ 7 h 531"/>
              <a:gd name="T52" fmla="*/ 311 w 602"/>
              <a:gd name="T53" fmla="*/ 7 h 531"/>
              <a:gd name="T54" fmla="*/ 587 w 602"/>
              <a:gd name="T55" fmla="*/ 120 h 531"/>
              <a:gd name="T56" fmla="*/ 587 w 602"/>
              <a:gd name="T57" fmla="*/ 169 h 531"/>
              <a:gd name="T58" fmla="*/ 29 w 602"/>
              <a:gd name="T59" fmla="*/ 360 h 531"/>
              <a:gd name="T60" fmla="*/ 43 w 602"/>
              <a:gd name="T61" fmla="*/ 360 h 531"/>
              <a:gd name="T62" fmla="*/ 43 w 602"/>
              <a:gd name="T63" fmla="*/ 360 h 531"/>
              <a:gd name="T64" fmla="*/ 566 w 602"/>
              <a:gd name="T65" fmla="*/ 360 h 531"/>
              <a:gd name="T66" fmla="*/ 566 w 602"/>
              <a:gd name="T67" fmla="*/ 360 h 531"/>
              <a:gd name="T68" fmla="*/ 573 w 602"/>
              <a:gd name="T69" fmla="*/ 360 h 531"/>
              <a:gd name="T70" fmla="*/ 587 w 602"/>
              <a:gd name="T71" fmla="*/ 417 h 531"/>
              <a:gd name="T72" fmla="*/ 311 w 602"/>
              <a:gd name="T73" fmla="*/ 530 h 531"/>
              <a:gd name="T74" fmla="*/ 311 w 602"/>
              <a:gd name="T75" fmla="*/ 530 h 531"/>
              <a:gd name="T76" fmla="*/ 304 w 602"/>
              <a:gd name="T77" fmla="*/ 530 h 531"/>
              <a:gd name="T78" fmla="*/ 290 w 602"/>
              <a:gd name="T79" fmla="*/ 530 h 531"/>
              <a:gd name="T80" fmla="*/ 290 w 602"/>
              <a:gd name="T81" fmla="*/ 530 h 531"/>
              <a:gd name="T82" fmla="*/ 15 w 602"/>
              <a:gd name="T83" fmla="*/ 417 h 531"/>
              <a:gd name="T84" fmla="*/ 29 w 602"/>
              <a:gd name="T85" fmla="*/ 360 h 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02" h="531">
                <a:moveTo>
                  <a:pt x="587" y="289"/>
                </a:moveTo>
                <a:lnTo>
                  <a:pt x="587" y="289"/>
                </a:lnTo>
                <a:lnTo>
                  <a:pt x="587" y="289"/>
                </a:lnTo>
                <a:cubicBezTo>
                  <a:pt x="311" y="403"/>
                  <a:pt x="311" y="403"/>
                  <a:pt x="311" y="403"/>
                </a:cubicBezTo>
                <a:lnTo>
                  <a:pt x="311" y="403"/>
                </a:lnTo>
                <a:lnTo>
                  <a:pt x="311" y="403"/>
                </a:lnTo>
                <a:lnTo>
                  <a:pt x="311" y="403"/>
                </a:lnTo>
                <a:cubicBezTo>
                  <a:pt x="311" y="410"/>
                  <a:pt x="304" y="410"/>
                  <a:pt x="304" y="410"/>
                </a:cubicBezTo>
                <a:cubicBezTo>
                  <a:pt x="297" y="410"/>
                  <a:pt x="297" y="410"/>
                  <a:pt x="290" y="403"/>
                </a:cubicBezTo>
                <a:lnTo>
                  <a:pt x="290" y="403"/>
                </a:lnTo>
                <a:lnTo>
                  <a:pt x="290" y="403"/>
                </a:lnTo>
                <a:lnTo>
                  <a:pt x="290" y="403"/>
                </a:lnTo>
                <a:cubicBezTo>
                  <a:pt x="15" y="289"/>
                  <a:pt x="15" y="289"/>
                  <a:pt x="15" y="289"/>
                </a:cubicBezTo>
                <a:lnTo>
                  <a:pt x="15" y="289"/>
                </a:lnTo>
                <a:cubicBezTo>
                  <a:pt x="7" y="289"/>
                  <a:pt x="0" y="275"/>
                  <a:pt x="0" y="268"/>
                </a:cubicBezTo>
                <a:cubicBezTo>
                  <a:pt x="0" y="247"/>
                  <a:pt x="15" y="240"/>
                  <a:pt x="29" y="240"/>
                </a:cubicBezTo>
                <a:cubicBezTo>
                  <a:pt x="36" y="240"/>
                  <a:pt x="36" y="240"/>
                  <a:pt x="43" y="240"/>
                </a:cubicBezTo>
                <a:lnTo>
                  <a:pt x="43" y="240"/>
                </a:lnTo>
                <a:lnTo>
                  <a:pt x="43" y="240"/>
                </a:lnTo>
                <a:lnTo>
                  <a:pt x="43" y="240"/>
                </a:lnTo>
                <a:cubicBezTo>
                  <a:pt x="304" y="346"/>
                  <a:pt x="304" y="346"/>
                  <a:pt x="304" y="346"/>
                </a:cubicBezTo>
                <a:cubicBezTo>
                  <a:pt x="566" y="240"/>
                  <a:pt x="566" y="240"/>
                  <a:pt x="566" y="240"/>
                </a:cubicBezTo>
                <a:lnTo>
                  <a:pt x="566" y="240"/>
                </a:lnTo>
                <a:lnTo>
                  <a:pt x="566" y="240"/>
                </a:lnTo>
                <a:lnTo>
                  <a:pt x="566" y="240"/>
                </a:lnTo>
                <a:lnTo>
                  <a:pt x="573" y="240"/>
                </a:lnTo>
                <a:cubicBezTo>
                  <a:pt x="594" y="240"/>
                  <a:pt x="601" y="247"/>
                  <a:pt x="601" y="268"/>
                </a:cubicBezTo>
                <a:cubicBezTo>
                  <a:pt x="601" y="275"/>
                  <a:pt x="594" y="289"/>
                  <a:pt x="587" y="289"/>
                </a:cubicBezTo>
                <a:close/>
                <a:moveTo>
                  <a:pt x="587" y="169"/>
                </a:moveTo>
                <a:lnTo>
                  <a:pt x="587" y="169"/>
                </a:lnTo>
                <a:lnTo>
                  <a:pt x="587" y="169"/>
                </a:lnTo>
                <a:cubicBezTo>
                  <a:pt x="311" y="282"/>
                  <a:pt x="311" y="282"/>
                  <a:pt x="311" y="282"/>
                </a:cubicBezTo>
                <a:lnTo>
                  <a:pt x="311" y="282"/>
                </a:lnTo>
                <a:lnTo>
                  <a:pt x="311" y="282"/>
                </a:lnTo>
                <a:lnTo>
                  <a:pt x="311" y="282"/>
                </a:lnTo>
                <a:lnTo>
                  <a:pt x="304" y="282"/>
                </a:lnTo>
                <a:cubicBezTo>
                  <a:pt x="297" y="282"/>
                  <a:pt x="297" y="282"/>
                  <a:pt x="290" y="282"/>
                </a:cubicBezTo>
                <a:lnTo>
                  <a:pt x="290" y="282"/>
                </a:lnTo>
                <a:lnTo>
                  <a:pt x="290" y="282"/>
                </a:lnTo>
                <a:lnTo>
                  <a:pt x="290" y="282"/>
                </a:lnTo>
                <a:cubicBezTo>
                  <a:pt x="15" y="169"/>
                  <a:pt x="15" y="169"/>
                  <a:pt x="15" y="169"/>
                </a:cubicBezTo>
                <a:lnTo>
                  <a:pt x="15" y="169"/>
                </a:lnTo>
                <a:cubicBezTo>
                  <a:pt x="7" y="162"/>
                  <a:pt x="0" y="155"/>
                  <a:pt x="0" y="141"/>
                </a:cubicBezTo>
                <a:cubicBezTo>
                  <a:pt x="0" y="134"/>
                  <a:pt x="7" y="120"/>
                  <a:pt x="15" y="120"/>
                </a:cubicBezTo>
                <a:lnTo>
                  <a:pt x="15" y="120"/>
                </a:lnTo>
                <a:cubicBezTo>
                  <a:pt x="290" y="7"/>
                  <a:pt x="290" y="7"/>
                  <a:pt x="290" y="7"/>
                </a:cubicBezTo>
                <a:lnTo>
                  <a:pt x="290" y="7"/>
                </a:lnTo>
                <a:lnTo>
                  <a:pt x="290" y="7"/>
                </a:lnTo>
                <a:lnTo>
                  <a:pt x="290" y="7"/>
                </a:lnTo>
                <a:cubicBezTo>
                  <a:pt x="297" y="0"/>
                  <a:pt x="297" y="0"/>
                  <a:pt x="304" y="0"/>
                </a:cubicBezTo>
                <a:cubicBezTo>
                  <a:pt x="304" y="0"/>
                  <a:pt x="311" y="0"/>
                  <a:pt x="311" y="7"/>
                </a:cubicBezTo>
                <a:lnTo>
                  <a:pt x="311" y="7"/>
                </a:lnTo>
                <a:lnTo>
                  <a:pt x="311" y="7"/>
                </a:lnTo>
                <a:lnTo>
                  <a:pt x="311" y="7"/>
                </a:lnTo>
                <a:cubicBezTo>
                  <a:pt x="587" y="120"/>
                  <a:pt x="587" y="120"/>
                  <a:pt x="587" y="120"/>
                </a:cubicBezTo>
                <a:lnTo>
                  <a:pt x="587" y="120"/>
                </a:lnTo>
                <a:cubicBezTo>
                  <a:pt x="594" y="120"/>
                  <a:pt x="601" y="134"/>
                  <a:pt x="601" y="141"/>
                </a:cubicBezTo>
                <a:cubicBezTo>
                  <a:pt x="601" y="155"/>
                  <a:pt x="594" y="162"/>
                  <a:pt x="587" y="169"/>
                </a:cubicBezTo>
                <a:close/>
                <a:moveTo>
                  <a:pt x="29" y="360"/>
                </a:moveTo>
                <a:lnTo>
                  <a:pt x="29" y="360"/>
                </a:lnTo>
                <a:cubicBezTo>
                  <a:pt x="36" y="360"/>
                  <a:pt x="36" y="360"/>
                  <a:pt x="43" y="360"/>
                </a:cubicBezTo>
                <a:lnTo>
                  <a:pt x="43" y="360"/>
                </a:lnTo>
                <a:lnTo>
                  <a:pt x="43" y="360"/>
                </a:lnTo>
                <a:lnTo>
                  <a:pt x="43" y="360"/>
                </a:lnTo>
                <a:cubicBezTo>
                  <a:pt x="304" y="473"/>
                  <a:pt x="304" y="473"/>
                  <a:pt x="304" y="473"/>
                </a:cubicBezTo>
                <a:cubicBezTo>
                  <a:pt x="566" y="360"/>
                  <a:pt x="566" y="360"/>
                  <a:pt x="566" y="360"/>
                </a:cubicBezTo>
                <a:lnTo>
                  <a:pt x="566" y="360"/>
                </a:lnTo>
                <a:lnTo>
                  <a:pt x="566" y="360"/>
                </a:lnTo>
                <a:lnTo>
                  <a:pt x="566" y="360"/>
                </a:lnTo>
                <a:lnTo>
                  <a:pt x="573" y="360"/>
                </a:lnTo>
                <a:cubicBezTo>
                  <a:pt x="594" y="360"/>
                  <a:pt x="601" y="374"/>
                  <a:pt x="601" y="388"/>
                </a:cubicBezTo>
                <a:cubicBezTo>
                  <a:pt x="601" y="403"/>
                  <a:pt x="594" y="410"/>
                  <a:pt x="587" y="417"/>
                </a:cubicBezTo>
                <a:lnTo>
                  <a:pt x="587" y="417"/>
                </a:lnTo>
                <a:cubicBezTo>
                  <a:pt x="311" y="530"/>
                  <a:pt x="311" y="530"/>
                  <a:pt x="311" y="530"/>
                </a:cubicBezTo>
                <a:lnTo>
                  <a:pt x="311" y="530"/>
                </a:lnTo>
                <a:lnTo>
                  <a:pt x="311" y="530"/>
                </a:lnTo>
                <a:lnTo>
                  <a:pt x="311" y="530"/>
                </a:lnTo>
                <a:lnTo>
                  <a:pt x="304" y="530"/>
                </a:lnTo>
                <a:cubicBezTo>
                  <a:pt x="297" y="530"/>
                  <a:pt x="297" y="530"/>
                  <a:pt x="290" y="530"/>
                </a:cubicBezTo>
                <a:lnTo>
                  <a:pt x="290" y="530"/>
                </a:lnTo>
                <a:lnTo>
                  <a:pt x="290" y="530"/>
                </a:lnTo>
                <a:lnTo>
                  <a:pt x="290" y="530"/>
                </a:lnTo>
                <a:cubicBezTo>
                  <a:pt x="15" y="417"/>
                  <a:pt x="15" y="417"/>
                  <a:pt x="15" y="417"/>
                </a:cubicBezTo>
                <a:lnTo>
                  <a:pt x="15" y="417"/>
                </a:lnTo>
                <a:cubicBezTo>
                  <a:pt x="7" y="410"/>
                  <a:pt x="0" y="403"/>
                  <a:pt x="0" y="388"/>
                </a:cubicBezTo>
                <a:cubicBezTo>
                  <a:pt x="0" y="374"/>
                  <a:pt x="15" y="360"/>
                  <a:pt x="29" y="360"/>
                </a:cubicBezTo>
                <a:close/>
              </a:path>
            </a:pathLst>
          </a:custGeom>
          <a:solidFill>
            <a:schemeClr val="bg1"/>
          </a:solidFill>
          <a:ln>
            <a:noFill/>
          </a:ln>
          <a:effectLst/>
        </p:spPr>
        <p:txBody>
          <a:bodyPr wrap="none" anchor="ctr"/>
          <a:lstStyle/>
          <a:p>
            <a:pPr>
              <a:defRPr/>
            </a:pPr>
            <a:endParaRPr lang="en-US" sz="1400">
              <a:latin typeface="Avenir Next LT Pro Light" panose="020B0304020202020204" pitchFamily="34" charset="0"/>
            </a:endParaRPr>
          </a:p>
        </p:txBody>
      </p:sp>
      <p:sp>
        <p:nvSpPr>
          <p:cNvPr id="42" name="Freeform 79">
            <a:extLst>
              <a:ext uri="{FF2B5EF4-FFF2-40B4-BE49-F238E27FC236}">
                <a16:creationId xmlns:a16="http://schemas.microsoft.com/office/drawing/2014/main" id="{11352896-368D-4430-9047-73C05CA91A53}"/>
              </a:ext>
            </a:extLst>
          </p:cNvPr>
          <p:cNvSpPr>
            <a:spLocks noChangeAspect="1" noChangeArrowheads="1"/>
          </p:cNvSpPr>
          <p:nvPr/>
        </p:nvSpPr>
        <p:spPr bwMode="auto">
          <a:xfrm>
            <a:off x="1815350" y="4373492"/>
            <a:ext cx="273810" cy="276089"/>
          </a:xfrm>
          <a:custGeom>
            <a:avLst/>
            <a:gdLst>
              <a:gd name="T0" fmla="*/ 516 w 545"/>
              <a:gd name="T1" fmla="*/ 552 h 553"/>
              <a:gd name="T2" fmla="*/ 374 w 545"/>
              <a:gd name="T3" fmla="*/ 523 h 553"/>
              <a:gd name="T4" fmla="*/ 445 w 545"/>
              <a:gd name="T5" fmla="*/ 495 h 553"/>
              <a:gd name="T6" fmla="*/ 304 w 545"/>
              <a:gd name="T7" fmla="*/ 354 h 553"/>
              <a:gd name="T8" fmla="*/ 325 w 545"/>
              <a:gd name="T9" fmla="*/ 304 h 553"/>
              <a:gd name="T10" fmla="*/ 346 w 545"/>
              <a:gd name="T11" fmla="*/ 311 h 553"/>
              <a:gd name="T12" fmla="*/ 487 w 545"/>
              <a:gd name="T13" fmla="*/ 410 h 553"/>
              <a:gd name="T14" fmla="*/ 544 w 545"/>
              <a:gd name="T15" fmla="*/ 410 h 553"/>
              <a:gd name="T16" fmla="*/ 516 w 545"/>
              <a:gd name="T17" fmla="*/ 552 h 553"/>
              <a:gd name="T18" fmla="*/ 516 w 545"/>
              <a:gd name="T19" fmla="*/ 170 h 553"/>
              <a:gd name="T20" fmla="*/ 487 w 545"/>
              <a:gd name="T21" fmla="*/ 99 h 553"/>
              <a:gd name="T22" fmla="*/ 346 w 545"/>
              <a:gd name="T23" fmla="*/ 241 h 553"/>
              <a:gd name="T24" fmla="*/ 297 w 545"/>
              <a:gd name="T25" fmla="*/ 219 h 553"/>
              <a:gd name="T26" fmla="*/ 304 w 545"/>
              <a:gd name="T27" fmla="*/ 198 h 553"/>
              <a:gd name="T28" fmla="*/ 403 w 545"/>
              <a:gd name="T29" fmla="*/ 57 h 553"/>
              <a:gd name="T30" fmla="*/ 403 w 545"/>
              <a:gd name="T31" fmla="*/ 0 h 553"/>
              <a:gd name="T32" fmla="*/ 544 w 545"/>
              <a:gd name="T33" fmla="*/ 28 h 553"/>
              <a:gd name="T34" fmla="*/ 516 w 545"/>
              <a:gd name="T35" fmla="*/ 170 h 553"/>
              <a:gd name="T36" fmla="*/ 233 w 545"/>
              <a:gd name="T37" fmla="*/ 354 h 553"/>
              <a:gd name="T38" fmla="*/ 141 w 545"/>
              <a:gd name="T39" fmla="*/ 495 h 553"/>
              <a:gd name="T40" fmla="*/ 141 w 545"/>
              <a:gd name="T41" fmla="*/ 552 h 553"/>
              <a:gd name="T42" fmla="*/ 0 w 545"/>
              <a:gd name="T43" fmla="*/ 523 h 553"/>
              <a:gd name="T44" fmla="*/ 28 w 545"/>
              <a:gd name="T45" fmla="*/ 382 h 553"/>
              <a:gd name="T46" fmla="*/ 56 w 545"/>
              <a:gd name="T47" fmla="*/ 452 h 553"/>
              <a:gd name="T48" fmla="*/ 198 w 545"/>
              <a:gd name="T49" fmla="*/ 311 h 553"/>
              <a:gd name="T50" fmla="*/ 240 w 545"/>
              <a:gd name="T51" fmla="*/ 332 h 553"/>
              <a:gd name="T52" fmla="*/ 212 w 545"/>
              <a:gd name="T53" fmla="*/ 248 h 553"/>
              <a:gd name="T54" fmla="*/ 198 w 545"/>
              <a:gd name="T55" fmla="*/ 241 h 553"/>
              <a:gd name="T56" fmla="*/ 56 w 545"/>
              <a:gd name="T57" fmla="*/ 99 h 553"/>
              <a:gd name="T58" fmla="*/ 28 w 545"/>
              <a:gd name="T59" fmla="*/ 170 h 553"/>
              <a:gd name="T60" fmla="*/ 0 w 545"/>
              <a:gd name="T61" fmla="*/ 28 h 553"/>
              <a:gd name="T62" fmla="*/ 141 w 545"/>
              <a:gd name="T63" fmla="*/ 0 h 553"/>
              <a:gd name="T64" fmla="*/ 141 w 545"/>
              <a:gd name="T65" fmla="*/ 57 h 553"/>
              <a:gd name="T66" fmla="*/ 233 w 545"/>
              <a:gd name="T67" fmla="*/ 198 h 553"/>
              <a:gd name="T68" fmla="*/ 240 w 545"/>
              <a:gd name="T69" fmla="*/ 219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5" h="553">
                <a:moveTo>
                  <a:pt x="516" y="552"/>
                </a:moveTo>
                <a:lnTo>
                  <a:pt x="516" y="552"/>
                </a:lnTo>
                <a:cubicBezTo>
                  <a:pt x="403" y="552"/>
                  <a:pt x="403" y="552"/>
                  <a:pt x="403" y="552"/>
                </a:cubicBezTo>
                <a:cubicBezTo>
                  <a:pt x="389" y="552"/>
                  <a:pt x="374" y="537"/>
                  <a:pt x="374" y="523"/>
                </a:cubicBezTo>
                <a:cubicBezTo>
                  <a:pt x="374" y="502"/>
                  <a:pt x="389" y="495"/>
                  <a:pt x="403" y="495"/>
                </a:cubicBezTo>
                <a:cubicBezTo>
                  <a:pt x="445" y="495"/>
                  <a:pt x="445" y="495"/>
                  <a:pt x="445" y="495"/>
                </a:cubicBezTo>
                <a:cubicBezTo>
                  <a:pt x="304" y="354"/>
                  <a:pt x="304" y="354"/>
                  <a:pt x="304" y="354"/>
                </a:cubicBezTo>
                <a:lnTo>
                  <a:pt x="304" y="354"/>
                </a:lnTo>
                <a:cubicBezTo>
                  <a:pt x="304" y="347"/>
                  <a:pt x="297" y="339"/>
                  <a:pt x="297" y="332"/>
                </a:cubicBezTo>
                <a:cubicBezTo>
                  <a:pt x="297" y="318"/>
                  <a:pt x="311" y="304"/>
                  <a:pt x="325" y="304"/>
                </a:cubicBezTo>
                <a:cubicBezTo>
                  <a:pt x="332" y="304"/>
                  <a:pt x="339" y="304"/>
                  <a:pt x="346" y="311"/>
                </a:cubicBezTo>
                <a:lnTo>
                  <a:pt x="346" y="311"/>
                </a:lnTo>
                <a:cubicBezTo>
                  <a:pt x="487" y="452"/>
                  <a:pt x="487" y="452"/>
                  <a:pt x="487" y="452"/>
                </a:cubicBezTo>
                <a:cubicBezTo>
                  <a:pt x="487" y="410"/>
                  <a:pt x="487" y="410"/>
                  <a:pt x="487" y="410"/>
                </a:cubicBezTo>
                <a:cubicBezTo>
                  <a:pt x="487" y="389"/>
                  <a:pt x="502" y="382"/>
                  <a:pt x="516" y="382"/>
                </a:cubicBezTo>
                <a:cubicBezTo>
                  <a:pt x="530" y="382"/>
                  <a:pt x="544" y="389"/>
                  <a:pt x="544" y="410"/>
                </a:cubicBezTo>
                <a:cubicBezTo>
                  <a:pt x="544" y="523"/>
                  <a:pt x="544" y="523"/>
                  <a:pt x="544" y="523"/>
                </a:cubicBezTo>
                <a:cubicBezTo>
                  <a:pt x="544" y="537"/>
                  <a:pt x="530" y="552"/>
                  <a:pt x="516" y="552"/>
                </a:cubicBezTo>
                <a:close/>
                <a:moveTo>
                  <a:pt x="516" y="170"/>
                </a:moveTo>
                <a:lnTo>
                  <a:pt x="516" y="170"/>
                </a:lnTo>
                <a:cubicBezTo>
                  <a:pt x="502" y="170"/>
                  <a:pt x="487" y="163"/>
                  <a:pt x="487" y="141"/>
                </a:cubicBezTo>
                <a:cubicBezTo>
                  <a:pt x="487" y="99"/>
                  <a:pt x="487" y="99"/>
                  <a:pt x="487" y="99"/>
                </a:cubicBezTo>
                <a:cubicBezTo>
                  <a:pt x="346" y="241"/>
                  <a:pt x="346" y="241"/>
                  <a:pt x="346" y="241"/>
                </a:cubicBezTo>
                <a:lnTo>
                  <a:pt x="346" y="241"/>
                </a:lnTo>
                <a:cubicBezTo>
                  <a:pt x="339" y="248"/>
                  <a:pt x="332" y="248"/>
                  <a:pt x="325" y="248"/>
                </a:cubicBezTo>
                <a:cubicBezTo>
                  <a:pt x="311" y="248"/>
                  <a:pt x="297" y="234"/>
                  <a:pt x="297" y="219"/>
                </a:cubicBezTo>
                <a:cubicBezTo>
                  <a:pt x="297" y="212"/>
                  <a:pt x="304" y="205"/>
                  <a:pt x="304" y="198"/>
                </a:cubicBezTo>
                <a:lnTo>
                  <a:pt x="304" y="198"/>
                </a:lnTo>
                <a:cubicBezTo>
                  <a:pt x="445" y="57"/>
                  <a:pt x="445" y="57"/>
                  <a:pt x="445" y="57"/>
                </a:cubicBezTo>
                <a:cubicBezTo>
                  <a:pt x="403" y="57"/>
                  <a:pt x="403" y="57"/>
                  <a:pt x="403" y="57"/>
                </a:cubicBezTo>
                <a:cubicBezTo>
                  <a:pt x="389" y="57"/>
                  <a:pt x="374" y="50"/>
                  <a:pt x="374" y="28"/>
                </a:cubicBezTo>
                <a:cubicBezTo>
                  <a:pt x="374" y="14"/>
                  <a:pt x="389" y="0"/>
                  <a:pt x="403" y="0"/>
                </a:cubicBezTo>
                <a:cubicBezTo>
                  <a:pt x="516" y="0"/>
                  <a:pt x="516" y="0"/>
                  <a:pt x="516" y="0"/>
                </a:cubicBezTo>
                <a:cubicBezTo>
                  <a:pt x="530" y="0"/>
                  <a:pt x="544" y="14"/>
                  <a:pt x="544" y="28"/>
                </a:cubicBezTo>
                <a:cubicBezTo>
                  <a:pt x="544" y="141"/>
                  <a:pt x="544" y="141"/>
                  <a:pt x="544" y="141"/>
                </a:cubicBezTo>
                <a:cubicBezTo>
                  <a:pt x="544" y="163"/>
                  <a:pt x="530" y="170"/>
                  <a:pt x="516" y="170"/>
                </a:cubicBezTo>
                <a:close/>
                <a:moveTo>
                  <a:pt x="233" y="354"/>
                </a:moveTo>
                <a:lnTo>
                  <a:pt x="233" y="354"/>
                </a:lnTo>
                <a:cubicBezTo>
                  <a:pt x="92" y="495"/>
                  <a:pt x="92" y="495"/>
                  <a:pt x="92" y="495"/>
                </a:cubicBezTo>
                <a:cubicBezTo>
                  <a:pt x="141" y="495"/>
                  <a:pt x="141" y="495"/>
                  <a:pt x="141" y="495"/>
                </a:cubicBezTo>
                <a:cubicBezTo>
                  <a:pt x="155" y="495"/>
                  <a:pt x="169" y="502"/>
                  <a:pt x="169" y="523"/>
                </a:cubicBezTo>
                <a:cubicBezTo>
                  <a:pt x="169" y="537"/>
                  <a:pt x="155" y="552"/>
                  <a:pt x="141" y="552"/>
                </a:cubicBezTo>
                <a:cubicBezTo>
                  <a:pt x="28" y="552"/>
                  <a:pt x="28" y="552"/>
                  <a:pt x="28" y="552"/>
                </a:cubicBezTo>
                <a:cubicBezTo>
                  <a:pt x="7" y="552"/>
                  <a:pt x="0" y="537"/>
                  <a:pt x="0" y="523"/>
                </a:cubicBezTo>
                <a:cubicBezTo>
                  <a:pt x="0" y="410"/>
                  <a:pt x="0" y="410"/>
                  <a:pt x="0" y="410"/>
                </a:cubicBezTo>
                <a:cubicBezTo>
                  <a:pt x="0" y="389"/>
                  <a:pt x="7" y="382"/>
                  <a:pt x="28" y="382"/>
                </a:cubicBezTo>
                <a:cubicBezTo>
                  <a:pt x="42" y="382"/>
                  <a:pt x="56" y="389"/>
                  <a:pt x="56" y="410"/>
                </a:cubicBezTo>
                <a:cubicBezTo>
                  <a:pt x="56" y="452"/>
                  <a:pt x="56" y="452"/>
                  <a:pt x="56" y="452"/>
                </a:cubicBezTo>
                <a:cubicBezTo>
                  <a:pt x="198" y="311"/>
                  <a:pt x="198" y="311"/>
                  <a:pt x="198" y="311"/>
                </a:cubicBezTo>
                <a:lnTo>
                  <a:pt x="198" y="311"/>
                </a:lnTo>
                <a:cubicBezTo>
                  <a:pt x="198" y="304"/>
                  <a:pt x="205" y="304"/>
                  <a:pt x="212" y="304"/>
                </a:cubicBezTo>
                <a:cubicBezTo>
                  <a:pt x="233" y="304"/>
                  <a:pt x="240" y="318"/>
                  <a:pt x="240" y="332"/>
                </a:cubicBezTo>
                <a:cubicBezTo>
                  <a:pt x="240" y="339"/>
                  <a:pt x="240" y="347"/>
                  <a:pt x="233" y="354"/>
                </a:cubicBezTo>
                <a:close/>
                <a:moveTo>
                  <a:pt x="212" y="248"/>
                </a:moveTo>
                <a:lnTo>
                  <a:pt x="212" y="248"/>
                </a:lnTo>
                <a:cubicBezTo>
                  <a:pt x="205" y="248"/>
                  <a:pt x="198" y="248"/>
                  <a:pt x="198" y="241"/>
                </a:cubicBezTo>
                <a:lnTo>
                  <a:pt x="198" y="241"/>
                </a:lnTo>
                <a:cubicBezTo>
                  <a:pt x="56" y="99"/>
                  <a:pt x="56" y="99"/>
                  <a:pt x="56" y="99"/>
                </a:cubicBezTo>
                <a:cubicBezTo>
                  <a:pt x="56" y="141"/>
                  <a:pt x="56" y="141"/>
                  <a:pt x="56" y="141"/>
                </a:cubicBezTo>
                <a:cubicBezTo>
                  <a:pt x="56" y="163"/>
                  <a:pt x="42" y="170"/>
                  <a:pt x="28" y="170"/>
                </a:cubicBezTo>
                <a:cubicBezTo>
                  <a:pt x="7" y="170"/>
                  <a:pt x="0" y="163"/>
                  <a:pt x="0" y="141"/>
                </a:cubicBezTo>
                <a:cubicBezTo>
                  <a:pt x="0" y="28"/>
                  <a:pt x="0" y="28"/>
                  <a:pt x="0" y="28"/>
                </a:cubicBezTo>
                <a:cubicBezTo>
                  <a:pt x="0" y="14"/>
                  <a:pt x="7" y="0"/>
                  <a:pt x="28" y="0"/>
                </a:cubicBezTo>
                <a:cubicBezTo>
                  <a:pt x="141" y="0"/>
                  <a:pt x="141" y="0"/>
                  <a:pt x="141" y="0"/>
                </a:cubicBezTo>
                <a:cubicBezTo>
                  <a:pt x="155" y="0"/>
                  <a:pt x="169" y="14"/>
                  <a:pt x="169" y="28"/>
                </a:cubicBezTo>
                <a:cubicBezTo>
                  <a:pt x="169" y="50"/>
                  <a:pt x="155" y="57"/>
                  <a:pt x="141" y="57"/>
                </a:cubicBezTo>
                <a:cubicBezTo>
                  <a:pt x="92" y="57"/>
                  <a:pt x="92" y="57"/>
                  <a:pt x="92" y="57"/>
                </a:cubicBezTo>
                <a:cubicBezTo>
                  <a:pt x="233" y="198"/>
                  <a:pt x="233" y="198"/>
                  <a:pt x="233" y="198"/>
                </a:cubicBezTo>
                <a:lnTo>
                  <a:pt x="233" y="198"/>
                </a:lnTo>
                <a:cubicBezTo>
                  <a:pt x="240" y="205"/>
                  <a:pt x="240" y="212"/>
                  <a:pt x="240" y="219"/>
                </a:cubicBezTo>
                <a:cubicBezTo>
                  <a:pt x="240" y="234"/>
                  <a:pt x="233" y="248"/>
                  <a:pt x="212" y="248"/>
                </a:cubicBezTo>
                <a:close/>
              </a:path>
            </a:pathLst>
          </a:custGeom>
          <a:solidFill>
            <a:schemeClr val="bg1"/>
          </a:solidFill>
          <a:ln>
            <a:noFill/>
          </a:ln>
          <a:effectLst/>
        </p:spPr>
        <p:txBody>
          <a:bodyPr wrap="none" anchor="ctr"/>
          <a:lstStyle/>
          <a:p>
            <a:pPr>
              <a:defRPr/>
            </a:pPr>
            <a:endParaRPr lang="en-US" sz="1400">
              <a:latin typeface="Avenir Next LT Pro Light" panose="020B0304020202020204" pitchFamily="34" charset="0"/>
            </a:endParaRPr>
          </a:p>
        </p:txBody>
      </p:sp>
      <p:sp>
        <p:nvSpPr>
          <p:cNvPr id="43" name="Freeform 9">
            <a:extLst>
              <a:ext uri="{FF2B5EF4-FFF2-40B4-BE49-F238E27FC236}">
                <a16:creationId xmlns:a16="http://schemas.microsoft.com/office/drawing/2014/main" id="{68050AFD-AB37-4365-882D-FF463CC03EB8}"/>
              </a:ext>
            </a:extLst>
          </p:cNvPr>
          <p:cNvSpPr>
            <a:spLocks noChangeArrowheads="1"/>
          </p:cNvSpPr>
          <p:nvPr/>
        </p:nvSpPr>
        <p:spPr bwMode="auto">
          <a:xfrm>
            <a:off x="7671429" y="4257830"/>
            <a:ext cx="347101" cy="347191"/>
          </a:xfrm>
          <a:custGeom>
            <a:avLst/>
            <a:gdLst>
              <a:gd name="T0" fmla="*/ 212 w 426"/>
              <a:gd name="T1" fmla="*/ 0 h 426"/>
              <a:gd name="T2" fmla="*/ 212 w 426"/>
              <a:gd name="T3" fmla="*/ 0 h 426"/>
              <a:gd name="T4" fmla="*/ 0 w 426"/>
              <a:gd name="T5" fmla="*/ 213 h 426"/>
              <a:gd name="T6" fmla="*/ 212 w 426"/>
              <a:gd name="T7" fmla="*/ 425 h 426"/>
              <a:gd name="T8" fmla="*/ 425 w 426"/>
              <a:gd name="T9" fmla="*/ 213 h 426"/>
              <a:gd name="T10" fmla="*/ 212 w 426"/>
              <a:gd name="T11" fmla="*/ 0 h 426"/>
              <a:gd name="T12" fmla="*/ 229 w 426"/>
              <a:gd name="T13" fmla="*/ 390 h 426"/>
              <a:gd name="T14" fmla="*/ 229 w 426"/>
              <a:gd name="T15" fmla="*/ 390 h 426"/>
              <a:gd name="T16" fmla="*/ 229 w 426"/>
              <a:gd name="T17" fmla="*/ 292 h 426"/>
              <a:gd name="T18" fmla="*/ 194 w 426"/>
              <a:gd name="T19" fmla="*/ 292 h 426"/>
              <a:gd name="T20" fmla="*/ 194 w 426"/>
              <a:gd name="T21" fmla="*/ 390 h 426"/>
              <a:gd name="T22" fmla="*/ 35 w 426"/>
              <a:gd name="T23" fmla="*/ 230 h 426"/>
              <a:gd name="T24" fmla="*/ 132 w 426"/>
              <a:gd name="T25" fmla="*/ 230 h 426"/>
              <a:gd name="T26" fmla="*/ 132 w 426"/>
              <a:gd name="T27" fmla="*/ 195 h 426"/>
              <a:gd name="T28" fmla="*/ 35 w 426"/>
              <a:gd name="T29" fmla="*/ 195 h 426"/>
              <a:gd name="T30" fmla="*/ 194 w 426"/>
              <a:gd name="T31" fmla="*/ 44 h 426"/>
              <a:gd name="T32" fmla="*/ 194 w 426"/>
              <a:gd name="T33" fmla="*/ 142 h 426"/>
              <a:gd name="T34" fmla="*/ 229 w 426"/>
              <a:gd name="T35" fmla="*/ 142 h 426"/>
              <a:gd name="T36" fmla="*/ 229 w 426"/>
              <a:gd name="T37" fmla="*/ 44 h 426"/>
              <a:gd name="T38" fmla="*/ 380 w 426"/>
              <a:gd name="T39" fmla="*/ 195 h 426"/>
              <a:gd name="T40" fmla="*/ 292 w 426"/>
              <a:gd name="T41" fmla="*/ 195 h 426"/>
              <a:gd name="T42" fmla="*/ 292 w 426"/>
              <a:gd name="T43" fmla="*/ 230 h 426"/>
              <a:gd name="T44" fmla="*/ 380 w 426"/>
              <a:gd name="T45" fmla="*/ 230 h 426"/>
              <a:gd name="T46" fmla="*/ 229 w 426"/>
              <a:gd name="T47" fmla="*/ 39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26" h="426">
                <a:moveTo>
                  <a:pt x="212" y="0"/>
                </a:moveTo>
                <a:lnTo>
                  <a:pt x="212" y="0"/>
                </a:lnTo>
                <a:cubicBezTo>
                  <a:pt x="97" y="0"/>
                  <a:pt x="0" y="97"/>
                  <a:pt x="0" y="213"/>
                </a:cubicBezTo>
                <a:cubicBezTo>
                  <a:pt x="0" y="336"/>
                  <a:pt x="97" y="425"/>
                  <a:pt x="212" y="425"/>
                </a:cubicBezTo>
                <a:cubicBezTo>
                  <a:pt x="327" y="425"/>
                  <a:pt x="425" y="336"/>
                  <a:pt x="425" y="213"/>
                </a:cubicBezTo>
                <a:cubicBezTo>
                  <a:pt x="425" y="97"/>
                  <a:pt x="327" y="0"/>
                  <a:pt x="212" y="0"/>
                </a:cubicBezTo>
                <a:close/>
                <a:moveTo>
                  <a:pt x="229" y="390"/>
                </a:moveTo>
                <a:lnTo>
                  <a:pt x="229" y="390"/>
                </a:lnTo>
                <a:cubicBezTo>
                  <a:pt x="229" y="292"/>
                  <a:pt x="229" y="292"/>
                  <a:pt x="229" y="292"/>
                </a:cubicBezTo>
                <a:cubicBezTo>
                  <a:pt x="194" y="292"/>
                  <a:pt x="194" y="292"/>
                  <a:pt x="194" y="292"/>
                </a:cubicBezTo>
                <a:cubicBezTo>
                  <a:pt x="194" y="390"/>
                  <a:pt x="194" y="390"/>
                  <a:pt x="194" y="390"/>
                </a:cubicBezTo>
                <a:cubicBezTo>
                  <a:pt x="114" y="380"/>
                  <a:pt x="44" y="310"/>
                  <a:pt x="35" y="230"/>
                </a:cubicBezTo>
                <a:cubicBezTo>
                  <a:pt x="132" y="230"/>
                  <a:pt x="132" y="230"/>
                  <a:pt x="132" y="230"/>
                </a:cubicBezTo>
                <a:cubicBezTo>
                  <a:pt x="132" y="195"/>
                  <a:pt x="132" y="195"/>
                  <a:pt x="132" y="195"/>
                </a:cubicBezTo>
                <a:cubicBezTo>
                  <a:pt x="35" y="195"/>
                  <a:pt x="35" y="195"/>
                  <a:pt x="35" y="195"/>
                </a:cubicBezTo>
                <a:cubicBezTo>
                  <a:pt x="44" y="115"/>
                  <a:pt x="114" y="53"/>
                  <a:pt x="194" y="44"/>
                </a:cubicBezTo>
                <a:cubicBezTo>
                  <a:pt x="194" y="142"/>
                  <a:pt x="194" y="142"/>
                  <a:pt x="194" y="142"/>
                </a:cubicBezTo>
                <a:cubicBezTo>
                  <a:pt x="229" y="142"/>
                  <a:pt x="229" y="142"/>
                  <a:pt x="229" y="142"/>
                </a:cubicBezTo>
                <a:cubicBezTo>
                  <a:pt x="229" y="44"/>
                  <a:pt x="229" y="44"/>
                  <a:pt x="229" y="44"/>
                </a:cubicBezTo>
                <a:cubicBezTo>
                  <a:pt x="310" y="53"/>
                  <a:pt x="380" y="115"/>
                  <a:pt x="380" y="195"/>
                </a:cubicBezTo>
                <a:cubicBezTo>
                  <a:pt x="292" y="195"/>
                  <a:pt x="292" y="195"/>
                  <a:pt x="292" y="195"/>
                </a:cubicBezTo>
                <a:cubicBezTo>
                  <a:pt x="292" y="230"/>
                  <a:pt x="292" y="230"/>
                  <a:pt x="292" y="230"/>
                </a:cubicBezTo>
                <a:cubicBezTo>
                  <a:pt x="380" y="230"/>
                  <a:pt x="380" y="230"/>
                  <a:pt x="380" y="230"/>
                </a:cubicBezTo>
                <a:cubicBezTo>
                  <a:pt x="380" y="310"/>
                  <a:pt x="310" y="380"/>
                  <a:pt x="229" y="390"/>
                </a:cubicBezTo>
                <a:close/>
              </a:path>
            </a:pathLst>
          </a:custGeom>
          <a:solidFill>
            <a:schemeClr val="bg1"/>
          </a:solidFill>
          <a:ln>
            <a:noFill/>
          </a:ln>
          <a:effectLst/>
        </p:spPr>
        <p:txBody>
          <a:bodyPr wrap="none" lIns="45712" tIns="22856" rIns="45712" bIns="22856" anchor="ctr"/>
          <a:lstStyle/>
          <a:p>
            <a:pPr>
              <a:defRPr/>
            </a:pPr>
            <a:endParaRPr lang="en-US" sz="1400" dirty="0">
              <a:latin typeface="Avenir Next LT Pro Light" panose="020B0304020202020204" pitchFamily="34" charset="0"/>
            </a:endParaRPr>
          </a:p>
        </p:txBody>
      </p:sp>
      <p:sp>
        <p:nvSpPr>
          <p:cNvPr id="48" name="TextBox 47">
            <a:extLst>
              <a:ext uri="{FF2B5EF4-FFF2-40B4-BE49-F238E27FC236}">
                <a16:creationId xmlns:a16="http://schemas.microsoft.com/office/drawing/2014/main" id="{97D575D7-9EE7-45A6-B21A-957423F4309B}"/>
              </a:ext>
            </a:extLst>
          </p:cNvPr>
          <p:cNvSpPr txBox="1"/>
          <p:nvPr/>
        </p:nvSpPr>
        <p:spPr>
          <a:xfrm>
            <a:off x="4984320" y="333445"/>
            <a:ext cx="2203039" cy="707886"/>
          </a:xfrm>
          <a:prstGeom prst="rect">
            <a:avLst/>
          </a:prstGeom>
          <a:noFill/>
        </p:spPr>
        <p:txBody>
          <a:bodyPr wrap="none" rtlCol="0">
            <a:spAutoFit/>
          </a:bodyPr>
          <a:lstStyle/>
          <a:p>
            <a:pPr algn="ctr"/>
            <a:r>
              <a:rPr lang="en-US" sz="4000" dirty="0">
                <a:latin typeface="Avenir Next LT Pro Demi" panose="020B0704020202020204" pitchFamily="34" charset="0"/>
              </a:rPr>
              <a:t>Workout</a:t>
            </a:r>
          </a:p>
        </p:txBody>
      </p:sp>
    </p:spTree>
    <p:extLst>
      <p:ext uri="{BB962C8B-B14F-4D97-AF65-F5344CB8AC3E}">
        <p14:creationId xmlns:p14="http://schemas.microsoft.com/office/powerpoint/2010/main" val="4244074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fade">
                                      <p:cBhvr>
                                        <p:cTn id="10" dur="500"/>
                                        <p:tgtEl>
                                          <p:spTgt spid="3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2"/>
                                        </p:tgtEl>
                                        <p:attrNameLst>
                                          <p:attrName>style.visibility</p:attrName>
                                        </p:attrNameLst>
                                      </p:cBhvr>
                                      <p:to>
                                        <p:strVal val="visible"/>
                                      </p:to>
                                    </p:set>
                                    <p:animEffect transition="in" filter="fade">
                                      <p:cBhvr>
                                        <p:cTn id="13" dur="500"/>
                                        <p:tgtEl>
                                          <p:spTgt spid="4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fade">
                                      <p:cBhvr>
                                        <p:cTn id="18" dur="500"/>
                                        <p:tgtEl>
                                          <p:spTgt spid="30"/>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fade">
                                      <p:cBhvr>
                                        <p:cTn id="21" dur="500"/>
                                        <p:tgtEl>
                                          <p:spTgt spid="34"/>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0"/>
                                        </p:tgtEl>
                                        <p:attrNameLst>
                                          <p:attrName>style.visibility</p:attrName>
                                        </p:attrNameLst>
                                      </p:cBhvr>
                                      <p:to>
                                        <p:strVal val="visible"/>
                                      </p:to>
                                    </p:set>
                                    <p:animEffect transition="in" filter="fade">
                                      <p:cBhvr>
                                        <p:cTn id="24" dur="500"/>
                                        <p:tgtEl>
                                          <p:spTgt spid="4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2"/>
                                        </p:tgtEl>
                                        <p:attrNameLst>
                                          <p:attrName>style.visibility</p:attrName>
                                        </p:attrNameLst>
                                      </p:cBhvr>
                                      <p:to>
                                        <p:strVal val="visible"/>
                                      </p:to>
                                    </p:set>
                                    <p:animEffect transition="in" filter="fade">
                                      <p:cBhvr>
                                        <p:cTn id="29" dur="500"/>
                                        <p:tgtEl>
                                          <p:spTgt spid="32"/>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8"/>
                                        </p:tgtEl>
                                        <p:attrNameLst>
                                          <p:attrName>style.visibility</p:attrName>
                                        </p:attrNameLst>
                                      </p:cBhvr>
                                      <p:to>
                                        <p:strVal val="visible"/>
                                      </p:to>
                                    </p:set>
                                    <p:animEffect transition="in" filter="fade">
                                      <p:cBhvr>
                                        <p:cTn id="32" dur="500"/>
                                        <p:tgtEl>
                                          <p:spTgt spid="38"/>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41"/>
                                        </p:tgtEl>
                                        <p:attrNameLst>
                                          <p:attrName>style.visibility</p:attrName>
                                        </p:attrNameLst>
                                      </p:cBhvr>
                                      <p:to>
                                        <p:strVal val="visible"/>
                                      </p:to>
                                    </p:set>
                                    <p:animEffect transition="in" filter="fade">
                                      <p:cBhvr>
                                        <p:cTn id="35" dur="500"/>
                                        <p:tgtEl>
                                          <p:spTgt spid="41"/>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3"/>
                                        </p:tgtEl>
                                        <p:attrNameLst>
                                          <p:attrName>style.visibility</p:attrName>
                                        </p:attrNameLst>
                                      </p:cBhvr>
                                      <p:to>
                                        <p:strVal val="visible"/>
                                      </p:to>
                                    </p:set>
                                    <p:animEffect transition="in" filter="fade">
                                      <p:cBhvr>
                                        <p:cTn id="40" dur="500"/>
                                        <p:tgtEl>
                                          <p:spTgt spid="33"/>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6"/>
                                        </p:tgtEl>
                                        <p:attrNameLst>
                                          <p:attrName>style.visibility</p:attrName>
                                        </p:attrNameLst>
                                      </p:cBhvr>
                                      <p:to>
                                        <p:strVal val="visible"/>
                                      </p:to>
                                    </p:set>
                                    <p:animEffect transition="in" filter="fade">
                                      <p:cBhvr>
                                        <p:cTn id="43" dur="500"/>
                                        <p:tgtEl>
                                          <p:spTgt spid="36"/>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9"/>
                                        </p:tgtEl>
                                        <p:attrNameLst>
                                          <p:attrName>style.visibility</p:attrName>
                                        </p:attrNameLst>
                                      </p:cBhvr>
                                      <p:to>
                                        <p:strVal val="visible"/>
                                      </p:to>
                                    </p:set>
                                    <p:animEffect transition="in" filter="fade">
                                      <p:cBhvr>
                                        <p:cTn id="46" dur="500"/>
                                        <p:tgtEl>
                                          <p:spTgt spid="39"/>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fade">
                                      <p:cBhvr>
                                        <p:cTn id="51" dur="500"/>
                                        <p:tgtEl>
                                          <p:spTgt spid="31"/>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35"/>
                                        </p:tgtEl>
                                        <p:attrNameLst>
                                          <p:attrName>style.visibility</p:attrName>
                                        </p:attrNameLst>
                                      </p:cBhvr>
                                      <p:to>
                                        <p:strVal val="visible"/>
                                      </p:to>
                                    </p:set>
                                    <p:animEffect transition="in" filter="fade">
                                      <p:cBhvr>
                                        <p:cTn id="54" dur="500"/>
                                        <p:tgtEl>
                                          <p:spTgt spid="35"/>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43"/>
                                        </p:tgtEl>
                                        <p:attrNameLst>
                                          <p:attrName>style.visibility</p:attrName>
                                        </p:attrNameLst>
                                      </p:cBhvr>
                                      <p:to>
                                        <p:strVal val="visible"/>
                                      </p:to>
                                    </p:set>
                                    <p:animEffect transition="in" filter="fade">
                                      <p:cBhvr>
                                        <p:cTn id="57" dur="500"/>
                                        <p:tgtEl>
                                          <p:spTgt spid="43"/>
                                        </p:tgtEl>
                                      </p:cBhvr>
                                    </p:animEffect>
                                  </p:childTnLst>
                                </p:cTn>
                              </p:par>
                              <p:par>
                                <p:cTn id="58" presetID="10" presetClass="entr" presetSubtype="0" fill="hold" nodeType="withEffect">
                                  <p:stCondLst>
                                    <p:cond delay="0"/>
                                  </p:stCondLst>
                                  <p:childTnLst>
                                    <p:set>
                                      <p:cBhvr>
                                        <p:cTn id="59" dur="1" fill="hold">
                                          <p:stCondLst>
                                            <p:cond delay="0"/>
                                          </p:stCondLst>
                                        </p:cTn>
                                        <p:tgtEl>
                                          <p:spTgt spid="3"/>
                                        </p:tgtEl>
                                        <p:attrNameLst>
                                          <p:attrName>style.visibility</p:attrName>
                                        </p:attrNameLst>
                                      </p:cBhvr>
                                      <p:to>
                                        <p:strVal val="visible"/>
                                      </p:to>
                                    </p:set>
                                    <p:animEffect transition="in" filter="fade">
                                      <p:cBhvr>
                                        <p:cTn id="6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32" grpId="0" animBg="1"/>
      <p:bldP spid="33" grpId="0" animBg="1"/>
      <p:bldP spid="34" grpId="0"/>
      <p:bldP spid="35" grpId="0"/>
      <p:bldP spid="36" grpId="0"/>
      <p:bldP spid="37" grpId="0"/>
      <p:bldP spid="38" grpId="0"/>
      <p:bldP spid="39" grpId="0" animBg="1"/>
      <p:bldP spid="40" grpId="0" animBg="1"/>
      <p:bldP spid="41" grpId="0" animBg="1"/>
      <p:bldP spid="42" grpId="0" animBg="1"/>
      <p:bldP spid="4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5EC2203-2AAC-4C28-8DC3-2083B86EBFF0}"/>
              </a:ext>
            </a:extLst>
          </p:cNvPr>
          <p:cNvGraphicFramePr>
            <a:graphicFrameLocks noGrp="1"/>
          </p:cNvGraphicFramePr>
          <p:nvPr>
            <p:extLst>
              <p:ext uri="{D42A27DB-BD31-4B8C-83A1-F6EECF244321}">
                <p14:modId xmlns:p14="http://schemas.microsoft.com/office/powerpoint/2010/main" val="1994171863"/>
              </p:ext>
            </p:extLst>
          </p:nvPr>
        </p:nvGraphicFramePr>
        <p:xfrm>
          <a:off x="411022" y="1964337"/>
          <a:ext cx="8128002" cy="3571240"/>
        </p:xfrm>
        <a:graphic>
          <a:graphicData uri="http://schemas.openxmlformats.org/drawingml/2006/table">
            <a:tbl>
              <a:tblPr firstRow="1" bandRow="1">
                <a:tableStyleId>{C083E6E3-FA7D-4D7B-A595-EF9225AFEA82}</a:tableStyleId>
              </a:tblPr>
              <a:tblGrid>
                <a:gridCol w="1354667">
                  <a:extLst>
                    <a:ext uri="{9D8B030D-6E8A-4147-A177-3AD203B41FA5}">
                      <a16:colId xmlns:a16="http://schemas.microsoft.com/office/drawing/2014/main" val="2705681877"/>
                    </a:ext>
                  </a:extLst>
                </a:gridCol>
                <a:gridCol w="1099190">
                  <a:extLst>
                    <a:ext uri="{9D8B030D-6E8A-4147-A177-3AD203B41FA5}">
                      <a16:colId xmlns:a16="http://schemas.microsoft.com/office/drawing/2014/main" val="3896581438"/>
                    </a:ext>
                  </a:extLst>
                </a:gridCol>
                <a:gridCol w="1610144">
                  <a:extLst>
                    <a:ext uri="{9D8B030D-6E8A-4147-A177-3AD203B41FA5}">
                      <a16:colId xmlns:a16="http://schemas.microsoft.com/office/drawing/2014/main" val="220358148"/>
                    </a:ext>
                  </a:extLst>
                </a:gridCol>
                <a:gridCol w="1354667">
                  <a:extLst>
                    <a:ext uri="{9D8B030D-6E8A-4147-A177-3AD203B41FA5}">
                      <a16:colId xmlns:a16="http://schemas.microsoft.com/office/drawing/2014/main" val="2959202382"/>
                    </a:ext>
                  </a:extLst>
                </a:gridCol>
                <a:gridCol w="1354667">
                  <a:extLst>
                    <a:ext uri="{9D8B030D-6E8A-4147-A177-3AD203B41FA5}">
                      <a16:colId xmlns:a16="http://schemas.microsoft.com/office/drawing/2014/main" val="384739289"/>
                    </a:ext>
                  </a:extLst>
                </a:gridCol>
                <a:gridCol w="1354667">
                  <a:extLst>
                    <a:ext uri="{9D8B030D-6E8A-4147-A177-3AD203B41FA5}">
                      <a16:colId xmlns:a16="http://schemas.microsoft.com/office/drawing/2014/main" val="1164827059"/>
                    </a:ext>
                  </a:extLst>
                </a:gridCol>
              </a:tblGrid>
              <a:tr h="370840">
                <a:tc>
                  <a:txBody>
                    <a:bodyPr/>
                    <a:lstStyle/>
                    <a:p>
                      <a:r>
                        <a:rPr lang="en-US" dirty="0"/>
                        <a:t>Category</a:t>
                      </a:r>
                      <a:endParaRPr lang="en-US" dirty="0">
                        <a:latin typeface="Avenir Next LT Pro Light" panose="020B0304020202020204" pitchFamily="34" charset="0"/>
                      </a:endParaRPr>
                    </a:p>
                  </a:txBody>
                  <a:tcPr/>
                </a:tc>
                <a:tc>
                  <a:txBody>
                    <a:bodyPr/>
                    <a:lstStyle/>
                    <a:p>
                      <a:r>
                        <a:rPr lang="en-US" dirty="0"/>
                        <a:t>Self</a:t>
                      </a:r>
                      <a:endParaRPr lang="en-US" dirty="0">
                        <a:latin typeface="Avenir Next LT Pro Light" panose="020B0304020202020204" pitchFamily="34" charset="0"/>
                      </a:endParaRPr>
                    </a:p>
                  </a:txBody>
                  <a:tcPr/>
                </a:tc>
                <a:tc>
                  <a:txBody>
                    <a:bodyPr/>
                    <a:lstStyle/>
                    <a:p>
                      <a:r>
                        <a:rPr lang="en-US" dirty="0"/>
                        <a:t>Department</a:t>
                      </a:r>
                      <a:endParaRPr lang="en-US" dirty="0">
                        <a:latin typeface="Avenir Next LT Pro Light" panose="020B0304020202020204" pitchFamily="34" charset="0"/>
                      </a:endParaRPr>
                    </a:p>
                  </a:txBody>
                  <a:tcPr/>
                </a:tc>
                <a:tc>
                  <a:txBody>
                    <a:bodyPr/>
                    <a:lstStyle/>
                    <a:p>
                      <a:r>
                        <a:rPr lang="en-US" dirty="0"/>
                        <a:t>Group</a:t>
                      </a:r>
                      <a:endParaRPr lang="en-US" dirty="0">
                        <a:latin typeface="Avenir Next LT Pro Light" panose="020B0304020202020204" pitchFamily="34" charset="0"/>
                      </a:endParaRPr>
                    </a:p>
                  </a:txBody>
                  <a:tcPr/>
                </a:tc>
                <a:tc>
                  <a:txBody>
                    <a:bodyPr/>
                    <a:lstStyle/>
                    <a:p>
                      <a:r>
                        <a:rPr lang="en-US" dirty="0"/>
                        <a:t>County</a:t>
                      </a:r>
                      <a:endParaRPr lang="en-US" dirty="0">
                        <a:latin typeface="Avenir Next LT Pro Light" panose="020B0304020202020204" pitchFamily="34" charset="0"/>
                      </a:endParaRPr>
                    </a:p>
                  </a:txBody>
                  <a:tcPr/>
                </a:tc>
                <a:tc>
                  <a:txBody>
                    <a:bodyPr/>
                    <a:lstStyle/>
                    <a:p>
                      <a:r>
                        <a:rPr lang="en-US" dirty="0"/>
                        <a:t>External</a:t>
                      </a:r>
                      <a:endParaRPr lang="en-US" dirty="0">
                        <a:latin typeface="Avenir Next LT Pro Light" panose="020B0304020202020204" pitchFamily="34" charset="0"/>
                      </a:endParaRPr>
                    </a:p>
                  </a:txBody>
                  <a:tcPr/>
                </a:tc>
                <a:extLst>
                  <a:ext uri="{0D108BD9-81ED-4DB2-BD59-A6C34878D82A}">
                    <a16:rowId xmlns:a16="http://schemas.microsoft.com/office/drawing/2014/main" val="2279196954"/>
                  </a:ext>
                </a:extLst>
              </a:tr>
              <a:tr h="370840">
                <a:tc>
                  <a:txBody>
                    <a:bodyPr/>
                    <a:lstStyle/>
                    <a:p>
                      <a:r>
                        <a:rPr lang="en-US" dirty="0"/>
                        <a:t>Reports</a:t>
                      </a:r>
                      <a:endParaRPr lang="en-US" dirty="0">
                        <a:latin typeface="Avenir Next LT Pro Light" panose="020B0304020202020204" pitchFamily="34" charset="0"/>
                      </a:endParaRPr>
                    </a:p>
                  </a:txBody>
                  <a:tcPr/>
                </a:tc>
                <a:tc>
                  <a:txBody>
                    <a:bodyPr/>
                    <a:lstStyle/>
                    <a:p>
                      <a:endParaRPr lang="en-US" dirty="0"/>
                    </a:p>
                    <a:p>
                      <a:endParaRPr lang="en-US" dirty="0">
                        <a:latin typeface="Avenir Next LT Pro Light" panose="020B0304020202020204" pitchFamily="34" charset="0"/>
                      </a:endParaRPr>
                    </a:p>
                  </a:txBody>
                  <a:tcPr/>
                </a:tc>
                <a:tc>
                  <a:txBody>
                    <a:bodyPr/>
                    <a:lstStyle/>
                    <a:p>
                      <a:endParaRPr lang="en-US">
                        <a:latin typeface="Avenir Next LT Pro Light" panose="020B0304020202020204" pitchFamily="34" charset="0"/>
                      </a:endParaRPr>
                    </a:p>
                  </a:txBody>
                  <a:tcPr/>
                </a:tc>
                <a:tc>
                  <a:txBody>
                    <a:bodyPr/>
                    <a:lstStyle/>
                    <a:p>
                      <a:endParaRPr lang="en-US">
                        <a:latin typeface="Avenir Next LT Pro Light" panose="020B0304020202020204" pitchFamily="34" charset="0"/>
                      </a:endParaRPr>
                    </a:p>
                  </a:txBody>
                  <a:tcPr/>
                </a:tc>
                <a:tc>
                  <a:txBody>
                    <a:bodyPr/>
                    <a:lstStyle/>
                    <a:p>
                      <a:endParaRPr lang="en-US">
                        <a:latin typeface="Avenir Next LT Pro Light" panose="020B0304020202020204" pitchFamily="34" charset="0"/>
                      </a:endParaRPr>
                    </a:p>
                  </a:txBody>
                  <a:tcPr/>
                </a:tc>
                <a:tc>
                  <a:txBody>
                    <a:bodyPr/>
                    <a:lstStyle/>
                    <a:p>
                      <a:endParaRPr lang="en-US">
                        <a:latin typeface="Avenir Next LT Pro Light" panose="020B0304020202020204" pitchFamily="34" charset="0"/>
                      </a:endParaRPr>
                    </a:p>
                  </a:txBody>
                  <a:tcPr/>
                </a:tc>
                <a:extLst>
                  <a:ext uri="{0D108BD9-81ED-4DB2-BD59-A6C34878D82A}">
                    <a16:rowId xmlns:a16="http://schemas.microsoft.com/office/drawing/2014/main" val="970107962"/>
                  </a:ext>
                </a:extLst>
              </a:tr>
              <a:tr h="370840">
                <a:tc>
                  <a:txBody>
                    <a:bodyPr/>
                    <a:lstStyle/>
                    <a:p>
                      <a:r>
                        <a:rPr lang="en-US" dirty="0"/>
                        <a:t>Approvals</a:t>
                      </a:r>
                      <a:endParaRPr lang="en-US" dirty="0">
                        <a:latin typeface="Avenir Next LT Pro Light" panose="020B0304020202020204" pitchFamily="34" charset="0"/>
                      </a:endParaRPr>
                    </a:p>
                  </a:txBody>
                  <a:tcPr/>
                </a:tc>
                <a:tc>
                  <a:txBody>
                    <a:bodyPr/>
                    <a:lstStyle/>
                    <a:p>
                      <a:endParaRPr lang="en-US" dirty="0"/>
                    </a:p>
                    <a:p>
                      <a:endParaRPr lang="en-US" dirty="0">
                        <a:latin typeface="Avenir Next LT Pro Light" panose="020B0304020202020204" pitchFamily="34" charset="0"/>
                      </a:endParaRPr>
                    </a:p>
                  </a:txBody>
                  <a:tcPr/>
                </a:tc>
                <a:tc>
                  <a:txBody>
                    <a:bodyPr/>
                    <a:lstStyle/>
                    <a:p>
                      <a:endParaRPr lang="en-US">
                        <a:latin typeface="Avenir Next LT Pro Light" panose="020B0304020202020204" pitchFamily="34" charset="0"/>
                      </a:endParaRPr>
                    </a:p>
                  </a:txBody>
                  <a:tcPr/>
                </a:tc>
                <a:tc>
                  <a:txBody>
                    <a:bodyPr/>
                    <a:lstStyle/>
                    <a:p>
                      <a:endParaRPr lang="en-US" dirty="0">
                        <a:latin typeface="Avenir Next LT Pro Light" panose="020B0304020202020204" pitchFamily="34" charset="0"/>
                      </a:endParaRPr>
                    </a:p>
                  </a:txBody>
                  <a:tcPr/>
                </a:tc>
                <a:tc>
                  <a:txBody>
                    <a:bodyPr/>
                    <a:lstStyle/>
                    <a:p>
                      <a:endParaRPr lang="en-US" dirty="0">
                        <a:latin typeface="Avenir Next LT Pro Light" panose="020B0304020202020204" pitchFamily="34" charset="0"/>
                      </a:endParaRPr>
                    </a:p>
                  </a:txBody>
                  <a:tcPr/>
                </a:tc>
                <a:tc>
                  <a:txBody>
                    <a:bodyPr/>
                    <a:lstStyle/>
                    <a:p>
                      <a:endParaRPr lang="en-US">
                        <a:latin typeface="Avenir Next LT Pro Light" panose="020B0304020202020204" pitchFamily="34" charset="0"/>
                      </a:endParaRPr>
                    </a:p>
                  </a:txBody>
                  <a:tcPr/>
                </a:tc>
                <a:extLst>
                  <a:ext uri="{0D108BD9-81ED-4DB2-BD59-A6C34878D82A}">
                    <a16:rowId xmlns:a16="http://schemas.microsoft.com/office/drawing/2014/main" val="1373370489"/>
                  </a:ext>
                </a:extLst>
              </a:tr>
              <a:tr h="370840">
                <a:tc>
                  <a:txBody>
                    <a:bodyPr/>
                    <a:lstStyle/>
                    <a:p>
                      <a:r>
                        <a:rPr lang="en-US" dirty="0"/>
                        <a:t>Meetings</a:t>
                      </a:r>
                      <a:endParaRPr lang="en-US" dirty="0">
                        <a:latin typeface="Avenir Next LT Pro Light" panose="020B0304020202020204" pitchFamily="34" charset="0"/>
                      </a:endParaRPr>
                    </a:p>
                  </a:txBody>
                  <a:tcPr/>
                </a:tc>
                <a:tc>
                  <a:txBody>
                    <a:bodyPr/>
                    <a:lstStyle/>
                    <a:p>
                      <a:endParaRPr lang="en-US" dirty="0"/>
                    </a:p>
                    <a:p>
                      <a:endParaRPr lang="en-US" dirty="0">
                        <a:latin typeface="Avenir Next LT Pro Light" panose="020B0304020202020204" pitchFamily="34" charset="0"/>
                      </a:endParaRPr>
                    </a:p>
                  </a:txBody>
                  <a:tcPr/>
                </a:tc>
                <a:tc>
                  <a:txBody>
                    <a:bodyPr/>
                    <a:lstStyle/>
                    <a:p>
                      <a:endParaRPr lang="en-US">
                        <a:latin typeface="Avenir Next LT Pro Light" panose="020B0304020202020204" pitchFamily="34" charset="0"/>
                      </a:endParaRPr>
                    </a:p>
                  </a:txBody>
                  <a:tcPr/>
                </a:tc>
                <a:tc>
                  <a:txBody>
                    <a:bodyPr/>
                    <a:lstStyle/>
                    <a:p>
                      <a:endParaRPr lang="en-US" dirty="0">
                        <a:latin typeface="Avenir Next LT Pro Light" panose="020B0304020202020204" pitchFamily="34" charset="0"/>
                      </a:endParaRPr>
                    </a:p>
                  </a:txBody>
                  <a:tcPr/>
                </a:tc>
                <a:tc>
                  <a:txBody>
                    <a:bodyPr/>
                    <a:lstStyle/>
                    <a:p>
                      <a:endParaRPr lang="en-US">
                        <a:latin typeface="Avenir Next LT Pro Light" panose="020B0304020202020204" pitchFamily="34" charset="0"/>
                      </a:endParaRPr>
                    </a:p>
                  </a:txBody>
                  <a:tcPr/>
                </a:tc>
                <a:tc>
                  <a:txBody>
                    <a:bodyPr/>
                    <a:lstStyle/>
                    <a:p>
                      <a:endParaRPr lang="en-US" dirty="0">
                        <a:latin typeface="Avenir Next LT Pro Light" panose="020B0304020202020204" pitchFamily="34" charset="0"/>
                      </a:endParaRPr>
                    </a:p>
                  </a:txBody>
                  <a:tcPr/>
                </a:tc>
                <a:extLst>
                  <a:ext uri="{0D108BD9-81ED-4DB2-BD59-A6C34878D82A}">
                    <a16:rowId xmlns:a16="http://schemas.microsoft.com/office/drawing/2014/main" val="894268569"/>
                  </a:ext>
                </a:extLst>
              </a:tr>
              <a:tr h="370840">
                <a:tc>
                  <a:txBody>
                    <a:bodyPr/>
                    <a:lstStyle/>
                    <a:p>
                      <a:r>
                        <a:rPr lang="en-US" dirty="0"/>
                        <a:t>Measures</a:t>
                      </a:r>
                      <a:endParaRPr lang="en-US" dirty="0">
                        <a:latin typeface="Avenir Next LT Pro Light" panose="020B0304020202020204" pitchFamily="34" charset="0"/>
                      </a:endParaRPr>
                    </a:p>
                  </a:txBody>
                  <a:tcPr/>
                </a:tc>
                <a:tc>
                  <a:txBody>
                    <a:bodyPr/>
                    <a:lstStyle/>
                    <a:p>
                      <a:endParaRPr lang="en-US" dirty="0"/>
                    </a:p>
                    <a:p>
                      <a:endParaRPr lang="en-US" dirty="0">
                        <a:latin typeface="Avenir Next LT Pro Light" panose="020B0304020202020204" pitchFamily="34" charset="0"/>
                      </a:endParaRPr>
                    </a:p>
                  </a:txBody>
                  <a:tcPr/>
                </a:tc>
                <a:tc>
                  <a:txBody>
                    <a:bodyPr/>
                    <a:lstStyle/>
                    <a:p>
                      <a:endParaRPr lang="en-US">
                        <a:latin typeface="Avenir Next LT Pro Light" panose="020B0304020202020204" pitchFamily="34" charset="0"/>
                      </a:endParaRPr>
                    </a:p>
                  </a:txBody>
                  <a:tcPr/>
                </a:tc>
                <a:tc>
                  <a:txBody>
                    <a:bodyPr/>
                    <a:lstStyle/>
                    <a:p>
                      <a:endParaRPr lang="en-US">
                        <a:latin typeface="Avenir Next LT Pro Light" panose="020B0304020202020204" pitchFamily="34" charset="0"/>
                      </a:endParaRPr>
                    </a:p>
                  </a:txBody>
                  <a:tcPr/>
                </a:tc>
                <a:tc>
                  <a:txBody>
                    <a:bodyPr/>
                    <a:lstStyle/>
                    <a:p>
                      <a:endParaRPr lang="en-US">
                        <a:latin typeface="Avenir Next LT Pro Light" panose="020B0304020202020204" pitchFamily="34" charset="0"/>
                      </a:endParaRPr>
                    </a:p>
                  </a:txBody>
                  <a:tcPr/>
                </a:tc>
                <a:tc>
                  <a:txBody>
                    <a:bodyPr/>
                    <a:lstStyle/>
                    <a:p>
                      <a:endParaRPr lang="en-US">
                        <a:latin typeface="Avenir Next LT Pro Light" panose="020B0304020202020204" pitchFamily="34" charset="0"/>
                      </a:endParaRPr>
                    </a:p>
                  </a:txBody>
                  <a:tcPr/>
                </a:tc>
                <a:extLst>
                  <a:ext uri="{0D108BD9-81ED-4DB2-BD59-A6C34878D82A}">
                    <a16:rowId xmlns:a16="http://schemas.microsoft.com/office/drawing/2014/main" val="2577874316"/>
                  </a:ext>
                </a:extLst>
              </a:tr>
              <a:tr h="370840">
                <a:tc>
                  <a:txBody>
                    <a:bodyPr/>
                    <a:lstStyle/>
                    <a:p>
                      <a:r>
                        <a:rPr lang="en-US" dirty="0"/>
                        <a:t>Practices</a:t>
                      </a:r>
                      <a:endParaRPr lang="en-US" dirty="0">
                        <a:latin typeface="Avenir Next LT Pro Light" panose="020B0304020202020204" pitchFamily="34" charset="0"/>
                      </a:endParaRPr>
                    </a:p>
                  </a:txBody>
                  <a:tcPr/>
                </a:tc>
                <a:tc>
                  <a:txBody>
                    <a:bodyPr/>
                    <a:lstStyle/>
                    <a:p>
                      <a:endParaRPr lang="en-US" dirty="0"/>
                    </a:p>
                    <a:p>
                      <a:endParaRPr lang="en-US" dirty="0">
                        <a:latin typeface="Avenir Next LT Pro Light" panose="020B0304020202020204" pitchFamily="34" charset="0"/>
                      </a:endParaRPr>
                    </a:p>
                  </a:txBody>
                  <a:tcPr/>
                </a:tc>
                <a:tc>
                  <a:txBody>
                    <a:bodyPr/>
                    <a:lstStyle/>
                    <a:p>
                      <a:endParaRPr lang="en-US">
                        <a:latin typeface="Avenir Next LT Pro Light" panose="020B0304020202020204" pitchFamily="34" charset="0"/>
                      </a:endParaRPr>
                    </a:p>
                  </a:txBody>
                  <a:tcPr/>
                </a:tc>
                <a:tc>
                  <a:txBody>
                    <a:bodyPr/>
                    <a:lstStyle/>
                    <a:p>
                      <a:endParaRPr lang="en-US">
                        <a:latin typeface="Avenir Next LT Pro Light" panose="020B0304020202020204" pitchFamily="34" charset="0"/>
                      </a:endParaRPr>
                    </a:p>
                  </a:txBody>
                  <a:tcPr/>
                </a:tc>
                <a:tc>
                  <a:txBody>
                    <a:bodyPr/>
                    <a:lstStyle/>
                    <a:p>
                      <a:endParaRPr lang="en-US">
                        <a:latin typeface="Avenir Next LT Pro Light" panose="020B0304020202020204" pitchFamily="34" charset="0"/>
                      </a:endParaRPr>
                    </a:p>
                  </a:txBody>
                  <a:tcPr/>
                </a:tc>
                <a:tc>
                  <a:txBody>
                    <a:bodyPr/>
                    <a:lstStyle/>
                    <a:p>
                      <a:endParaRPr lang="en-US" dirty="0">
                        <a:latin typeface="Avenir Next LT Pro Light" panose="020B0304020202020204" pitchFamily="34" charset="0"/>
                      </a:endParaRPr>
                    </a:p>
                  </a:txBody>
                  <a:tcPr/>
                </a:tc>
                <a:extLst>
                  <a:ext uri="{0D108BD9-81ED-4DB2-BD59-A6C34878D82A}">
                    <a16:rowId xmlns:a16="http://schemas.microsoft.com/office/drawing/2014/main" val="3474713585"/>
                  </a:ext>
                </a:extLst>
              </a:tr>
            </a:tbl>
          </a:graphicData>
        </a:graphic>
      </p:graphicFrame>
      <p:sp>
        <p:nvSpPr>
          <p:cNvPr id="3" name="TextBox 2">
            <a:extLst>
              <a:ext uri="{FF2B5EF4-FFF2-40B4-BE49-F238E27FC236}">
                <a16:creationId xmlns:a16="http://schemas.microsoft.com/office/drawing/2014/main" id="{1C174316-70F5-4AA3-89A6-D080064A70DC}"/>
              </a:ext>
            </a:extLst>
          </p:cNvPr>
          <p:cNvSpPr txBox="1"/>
          <p:nvPr/>
        </p:nvSpPr>
        <p:spPr>
          <a:xfrm>
            <a:off x="3040420" y="1257813"/>
            <a:ext cx="3055580" cy="461665"/>
          </a:xfrm>
          <a:prstGeom prst="rect">
            <a:avLst/>
          </a:prstGeom>
          <a:noFill/>
        </p:spPr>
        <p:txBody>
          <a:bodyPr wrap="none" rtlCol="0">
            <a:spAutoFit/>
          </a:bodyPr>
          <a:lstStyle/>
          <a:p>
            <a:r>
              <a:rPr lang="en-US" sz="2400" dirty="0">
                <a:latin typeface="Avenir Next LT Pro Demi" panose="020B0704020202020204" pitchFamily="34" charset="0"/>
              </a:rPr>
              <a:t>Where Clutter Exists</a:t>
            </a:r>
          </a:p>
        </p:txBody>
      </p:sp>
      <p:sp>
        <p:nvSpPr>
          <p:cNvPr id="5" name="TextBox 4">
            <a:extLst>
              <a:ext uri="{FF2B5EF4-FFF2-40B4-BE49-F238E27FC236}">
                <a16:creationId xmlns:a16="http://schemas.microsoft.com/office/drawing/2014/main" id="{4B0A1344-BC55-4C9D-8B3A-0CDB7006D1AE}"/>
              </a:ext>
            </a:extLst>
          </p:cNvPr>
          <p:cNvSpPr txBox="1"/>
          <p:nvPr/>
        </p:nvSpPr>
        <p:spPr>
          <a:xfrm>
            <a:off x="8698944" y="2256964"/>
            <a:ext cx="3245419" cy="2862322"/>
          </a:xfrm>
          <a:prstGeom prst="rect">
            <a:avLst/>
          </a:prstGeom>
          <a:noFill/>
        </p:spPr>
        <p:txBody>
          <a:bodyPr wrap="square" rtlCol="0">
            <a:spAutoFit/>
          </a:bodyPr>
          <a:lstStyle/>
          <a:p>
            <a:r>
              <a:rPr lang="en-US" dirty="0">
                <a:latin typeface="Avenir Next LT Pro Light" panose="020B0304020202020204" pitchFamily="34" charset="0"/>
              </a:rPr>
              <a:t>To reduce waste and simplify process, could it be:</a:t>
            </a:r>
          </a:p>
          <a:p>
            <a:endParaRPr lang="en-US" dirty="0">
              <a:latin typeface="Avenir Next LT Pro Light" panose="020B0304020202020204" pitchFamily="34" charset="0"/>
            </a:endParaRPr>
          </a:p>
          <a:p>
            <a:pPr marL="342900" indent="-342900">
              <a:buAutoNum type="arabicPeriod"/>
            </a:pPr>
            <a:r>
              <a:rPr lang="en-US" dirty="0">
                <a:latin typeface="Avenir Next LT Pro Light" panose="020B0304020202020204" pitchFamily="34" charset="0"/>
              </a:rPr>
              <a:t>Fully or Partially Eliminated?</a:t>
            </a:r>
          </a:p>
          <a:p>
            <a:pPr marL="342900" indent="-342900">
              <a:buAutoNum type="arabicPeriod"/>
            </a:pPr>
            <a:r>
              <a:rPr lang="en-US" dirty="0">
                <a:latin typeface="Avenir Next LT Pro Light" panose="020B0304020202020204" pitchFamily="34" charset="0"/>
              </a:rPr>
              <a:t>Delegated Down?</a:t>
            </a:r>
          </a:p>
          <a:p>
            <a:pPr marL="342900" indent="-342900">
              <a:buAutoNum type="arabicPeriod"/>
            </a:pPr>
            <a:r>
              <a:rPr lang="en-US" dirty="0">
                <a:latin typeface="Avenir Next LT Pro Light" panose="020B0304020202020204" pitchFamily="34" charset="0"/>
              </a:rPr>
              <a:t>Done Less Frequently?</a:t>
            </a:r>
          </a:p>
          <a:p>
            <a:pPr marL="342900" indent="-342900">
              <a:buAutoNum type="arabicPeriod"/>
            </a:pPr>
            <a:r>
              <a:rPr lang="en-US" dirty="0">
                <a:latin typeface="Avenir Next LT Pro Light" panose="020B0304020202020204" pitchFamily="34" charset="0"/>
              </a:rPr>
              <a:t>Simplified?</a:t>
            </a:r>
          </a:p>
          <a:p>
            <a:pPr marL="342900" indent="-342900">
              <a:buAutoNum type="arabicPeriod"/>
            </a:pPr>
            <a:r>
              <a:rPr lang="en-US" dirty="0">
                <a:latin typeface="Avenir Next LT Pro Light" panose="020B0304020202020204" pitchFamily="34" charset="0"/>
              </a:rPr>
              <a:t>Done with Less People?</a:t>
            </a:r>
          </a:p>
          <a:p>
            <a:pPr marL="342900" indent="-342900">
              <a:buAutoNum type="arabicPeriod"/>
            </a:pPr>
            <a:r>
              <a:rPr lang="en-US" dirty="0">
                <a:latin typeface="Avenir Next LT Pro Light" panose="020B0304020202020204" pitchFamily="34" charset="0"/>
              </a:rPr>
              <a:t>Automated?</a:t>
            </a:r>
          </a:p>
        </p:txBody>
      </p:sp>
      <p:grpSp>
        <p:nvGrpSpPr>
          <p:cNvPr id="32" name="Group 31">
            <a:extLst>
              <a:ext uri="{FF2B5EF4-FFF2-40B4-BE49-F238E27FC236}">
                <a16:creationId xmlns:a16="http://schemas.microsoft.com/office/drawing/2014/main" id="{C7561FD4-3C8A-4A6A-AB73-5F49F67E18F3}"/>
              </a:ext>
            </a:extLst>
          </p:cNvPr>
          <p:cNvGrpSpPr/>
          <p:nvPr/>
        </p:nvGrpSpPr>
        <p:grpSpPr>
          <a:xfrm>
            <a:off x="2994721" y="2333774"/>
            <a:ext cx="5089589" cy="3191912"/>
            <a:chOff x="3212482" y="2405066"/>
            <a:chExt cx="5089589" cy="3191912"/>
          </a:xfrm>
        </p:grpSpPr>
        <p:pic>
          <p:nvPicPr>
            <p:cNvPr id="18" name="Picture 17">
              <a:extLst>
                <a:ext uri="{FF2B5EF4-FFF2-40B4-BE49-F238E27FC236}">
                  <a16:creationId xmlns:a16="http://schemas.microsoft.com/office/drawing/2014/main" id="{0A8DECEC-6521-4DA6-B18C-18E3ABB5E76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1310" y="2811466"/>
              <a:ext cx="508000" cy="406400"/>
            </a:xfrm>
            <a:prstGeom prst="rect">
              <a:avLst/>
            </a:prstGeom>
          </p:spPr>
        </p:pic>
        <p:grpSp>
          <p:nvGrpSpPr>
            <p:cNvPr id="30" name="Group 29">
              <a:extLst>
                <a:ext uri="{FF2B5EF4-FFF2-40B4-BE49-F238E27FC236}">
                  <a16:creationId xmlns:a16="http://schemas.microsoft.com/office/drawing/2014/main" id="{BC806267-5E24-466A-8493-777C1C575C83}"/>
                </a:ext>
              </a:extLst>
            </p:cNvPr>
            <p:cNvGrpSpPr/>
            <p:nvPr/>
          </p:nvGrpSpPr>
          <p:grpSpPr>
            <a:xfrm>
              <a:off x="3212482" y="2405066"/>
              <a:ext cx="5089589" cy="3191912"/>
              <a:chOff x="3212482" y="2405066"/>
              <a:chExt cx="5089589" cy="3191912"/>
            </a:xfrm>
          </p:grpSpPr>
          <p:pic>
            <p:nvPicPr>
              <p:cNvPr id="8" name="Picture 7">
                <a:extLst>
                  <a:ext uri="{FF2B5EF4-FFF2-40B4-BE49-F238E27FC236}">
                    <a16:creationId xmlns:a16="http://schemas.microsoft.com/office/drawing/2014/main" id="{CF1626B2-C363-4D7F-96A4-AEF0E396F9D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03600" y="2648858"/>
                <a:ext cx="586523" cy="469218"/>
              </a:xfrm>
              <a:prstGeom prst="rect">
                <a:avLst/>
              </a:prstGeom>
            </p:spPr>
          </p:pic>
          <p:pic>
            <p:nvPicPr>
              <p:cNvPr id="9" name="Picture 8">
                <a:extLst>
                  <a:ext uri="{FF2B5EF4-FFF2-40B4-BE49-F238E27FC236}">
                    <a16:creationId xmlns:a16="http://schemas.microsoft.com/office/drawing/2014/main" id="{D975D9C9-F951-4D0C-89E6-638217E769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91939" y="2475546"/>
                <a:ext cx="586523" cy="469218"/>
              </a:xfrm>
              <a:prstGeom prst="rect">
                <a:avLst/>
              </a:prstGeom>
            </p:spPr>
          </p:pic>
          <p:pic>
            <p:nvPicPr>
              <p:cNvPr id="10" name="Picture 9">
                <a:extLst>
                  <a:ext uri="{FF2B5EF4-FFF2-40B4-BE49-F238E27FC236}">
                    <a16:creationId xmlns:a16="http://schemas.microsoft.com/office/drawing/2014/main" id="{B316453C-877A-435E-BD56-0CB91FFB127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95930" y="2852058"/>
                <a:ext cx="586523" cy="469218"/>
              </a:xfrm>
              <a:prstGeom prst="rect">
                <a:avLst/>
              </a:prstGeom>
            </p:spPr>
          </p:pic>
          <p:pic>
            <p:nvPicPr>
              <p:cNvPr id="11" name="Picture 10">
                <a:extLst>
                  <a:ext uri="{FF2B5EF4-FFF2-40B4-BE49-F238E27FC236}">
                    <a16:creationId xmlns:a16="http://schemas.microsoft.com/office/drawing/2014/main" id="{4EE87A10-4D48-4B2D-87A6-5EA86970327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82389" y="2445658"/>
                <a:ext cx="586523" cy="469218"/>
              </a:xfrm>
              <a:prstGeom prst="rect">
                <a:avLst/>
              </a:prstGeom>
            </p:spPr>
          </p:pic>
          <p:pic>
            <p:nvPicPr>
              <p:cNvPr id="12" name="Picture 11">
                <a:extLst>
                  <a:ext uri="{FF2B5EF4-FFF2-40B4-BE49-F238E27FC236}">
                    <a16:creationId xmlns:a16="http://schemas.microsoft.com/office/drawing/2014/main" id="{150CABE1-C184-4F6B-9B35-E38CF033E12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12482" y="2452915"/>
                <a:ext cx="816871" cy="573843"/>
              </a:xfrm>
              <a:prstGeom prst="rect">
                <a:avLst/>
              </a:prstGeom>
            </p:spPr>
          </p:pic>
          <p:pic>
            <p:nvPicPr>
              <p:cNvPr id="13" name="Picture 12">
                <a:extLst>
                  <a:ext uri="{FF2B5EF4-FFF2-40B4-BE49-F238E27FC236}">
                    <a16:creationId xmlns:a16="http://schemas.microsoft.com/office/drawing/2014/main" id="{14729CD8-A502-4B3E-A926-FACCB545F23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72077" y="3716518"/>
                <a:ext cx="508000" cy="406400"/>
              </a:xfrm>
              <a:prstGeom prst="rect">
                <a:avLst/>
              </a:prstGeom>
            </p:spPr>
          </p:pic>
          <p:pic>
            <p:nvPicPr>
              <p:cNvPr id="14" name="Picture 13">
                <a:extLst>
                  <a:ext uri="{FF2B5EF4-FFF2-40B4-BE49-F238E27FC236}">
                    <a16:creationId xmlns:a16="http://schemas.microsoft.com/office/drawing/2014/main" id="{CD1B9C53-3979-4BDF-89F9-64D0C78D9A0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28390" y="3919718"/>
                <a:ext cx="508000" cy="406400"/>
              </a:xfrm>
              <a:prstGeom prst="rect">
                <a:avLst/>
              </a:prstGeom>
            </p:spPr>
          </p:pic>
          <p:pic>
            <p:nvPicPr>
              <p:cNvPr id="15" name="Picture 14">
                <a:extLst>
                  <a:ext uri="{FF2B5EF4-FFF2-40B4-BE49-F238E27FC236}">
                    <a16:creationId xmlns:a16="http://schemas.microsoft.com/office/drawing/2014/main" id="{ADE2798F-718F-47DC-AB4D-144AA83AF5B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03601" y="3929313"/>
                <a:ext cx="508000" cy="406400"/>
              </a:xfrm>
              <a:prstGeom prst="rect">
                <a:avLst/>
              </a:prstGeom>
            </p:spPr>
          </p:pic>
          <p:pic>
            <p:nvPicPr>
              <p:cNvPr id="16" name="Picture 15">
                <a:extLst>
                  <a:ext uri="{FF2B5EF4-FFF2-40B4-BE49-F238E27FC236}">
                    <a16:creationId xmlns:a16="http://schemas.microsoft.com/office/drawing/2014/main" id="{11BEAF61-F3CC-4981-B77F-59331B1657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22868" y="2515726"/>
                <a:ext cx="508000" cy="406400"/>
              </a:xfrm>
              <a:prstGeom prst="rect">
                <a:avLst/>
              </a:prstGeom>
            </p:spPr>
          </p:pic>
          <p:pic>
            <p:nvPicPr>
              <p:cNvPr id="17" name="Picture 16">
                <a:extLst>
                  <a:ext uri="{FF2B5EF4-FFF2-40B4-BE49-F238E27FC236}">
                    <a16:creationId xmlns:a16="http://schemas.microsoft.com/office/drawing/2014/main" id="{9B0FD561-5E28-4121-857F-2140B0BB4AF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67948" y="2405066"/>
                <a:ext cx="508000" cy="406400"/>
              </a:xfrm>
              <a:prstGeom prst="rect">
                <a:avLst/>
              </a:prstGeom>
            </p:spPr>
          </p:pic>
          <p:pic>
            <p:nvPicPr>
              <p:cNvPr id="19" name="Picture 18">
                <a:extLst>
                  <a:ext uri="{FF2B5EF4-FFF2-40B4-BE49-F238E27FC236}">
                    <a16:creationId xmlns:a16="http://schemas.microsoft.com/office/drawing/2014/main" id="{16B4BF35-2239-4216-9822-ECD3A7056EE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43165" y="2663596"/>
                <a:ext cx="586523" cy="469218"/>
              </a:xfrm>
              <a:prstGeom prst="rect">
                <a:avLst/>
              </a:prstGeom>
            </p:spPr>
          </p:pic>
          <p:pic>
            <p:nvPicPr>
              <p:cNvPr id="20" name="Picture 19">
                <a:extLst>
                  <a:ext uri="{FF2B5EF4-FFF2-40B4-BE49-F238E27FC236}">
                    <a16:creationId xmlns:a16="http://schemas.microsoft.com/office/drawing/2014/main" id="{443A32EB-B21D-48D0-ABA1-C91AAE06BB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85788" y="2876289"/>
                <a:ext cx="508000" cy="406400"/>
              </a:xfrm>
              <a:prstGeom prst="rect">
                <a:avLst/>
              </a:prstGeom>
            </p:spPr>
          </p:pic>
          <p:pic>
            <p:nvPicPr>
              <p:cNvPr id="21" name="Picture 20">
                <a:extLst>
                  <a:ext uri="{FF2B5EF4-FFF2-40B4-BE49-F238E27FC236}">
                    <a16:creationId xmlns:a16="http://schemas.microsoft.com/office/drawing/2014/main" id="{EA085475-5BFC-406D-AA4B-86F359BAB6F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3346" y="2716588"/>
                <a:ext cx="508000" cy="406400"/>
              </a:xfrm>
              <a:prstGeom prst="rect">
                <a:avLst/>
              </a:prstGeom>
            </p:spPr>
          </p:pic>
          <p:pic>
            <p:nvPicPr>
              <p:cNvPr id="22" name="Picture 21">
                <a:extLst>
                  <a:ext uri="{FF2B5EF4-FFF2-40B4-BE49-F238E27FC236}">
                    <a16:creationId xmlns:a16="http://schemas.microsoft.com/office/drawing/2014/main" id="{93E5B21B-0104-4B27-A940-2E539449E38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41544" y="2583644"/>
                <a:ext cx="508000" cy="406400"/>
              </a:xfrm>
              <a:prstGeom prst="rect">
                <a:avLst/>
              </a:prstGeom>
            </p:spPr>
          </p:pic>
          <p:pic>
            <p:nvPicPr>
              <p:cNvPr id="23" name="Picture 22">
                <a:extLst>
                  <a:ext uri="{FF2B5EF4-FFF2-40B4-BE49-F238E27FC236}">
                    <a16:creationId xmlns:a16="http://schemas.microsoft.com/office/drawing/2014/main" id="{020F2BC3-E6F7-432B-9CD4-D534E0DB77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78242" y="2474911"/>
                <a:ext cx="508000" cy="406400"/>
              </a:xfrm>
              <a:prstGeom prst="rect">
                <a:avLst/>
              </a:prstGeom>
            </p:spPr>
          </p:pic>
          <p:pic>
            <p:nvPicPr>
              <p:cNvPr id="24" name="Picture 23">
                <a:extLst>
                  <a:ext uri="{FF2B5EF4-FFF2-40B4-BE49-F238E27FC236}">
                    <a16:creationId xmlns:a16="http://schemas.microsoft.com/office/drawing/2014/main" id="{5EEBBD1C-7931-4A77-9E96-D478AA0CC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30012" y="5144890"/>
                <a:ext cx="508000" cy="406400"/>
              </a:xfrm>
              <a:prstGeom prst="rect">
                <a:avLst/>
              </a:prstGeom>
            </p:spPr>
          </p:pic>
          <p:pic>
            <p:nvPicPr>
              <p:cNvPr id="25" name="Picture 24">
                <a:extLst>
                  <a:ext uri="{FF2B5EF4-FFF2-40B4-BE49-F238E27FC236}">
                    <a16:creationId xmlns:a16="http://schemas.microsoft.com/office/drawing/2014/main" id="{850856FF-6CC8-4F06-8BAD-925ADB9029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94071" y="5138175"/>
                <a:ext cx="508000" cy="406400"/>
              </a:xfrm>
              <a:prstGeom prst="rect">
                <a:avLst/>
              </a:prstGeom>
            </p:spPr>
          </p:pic>
          <p:pic>
            <p:nvPicPr>
              <p:cNvPr id="26" name="Picture 25">
                <a:extLst>
                  <a:ext uri="{FF2B5EF4-FFF2-40B4-BE49-F238E27FC236}">
                    <a16:creationId xmlns:a16="http://schemas.microsoft.com/office/drawing/2014/main" id="{DD5B56B5-C349-429D-A11A-1F7DCE7E864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7953" y="5190578"/>
                <a:ext cx="508000" cy="406400"/>
              </a:xfrm>
              <a:prstGeom prst="rect">
                <a:avLst/>
              </a:prstGeom>
            </p:spPr>
          </p:pic>
          <p:pic>
            <p:nvPicPr>
              <p:cNvPr id="27" name="Picture 26">
                <a:extLst>
                  <a:ext uri="{FF2B5EF4-FFF2-40B4-BE49-F238E27FC236}">
                    <a16:creationId xmlns:a16="http://schemas.microsoft.com/office/drawing/2014/main" id="{C1CA2FDE-E370-49EE-8EB0-21BD4F9ABE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90814" y="4412852"/>
                <a:ext cx="508000" cy="406400"/>
              </a:xfrm>
              <a:prstGeom prst="rect">
                <a:avLst/>
              </a:prstGeom>
            </p:spPr>
          </p:pic>
          <p:pic>
            <p:nvPicPr>
              <p:cNvPr id="28" name="Picture 27">
                <a:extLst>
                  <a:ext uri="{FF2B5EF4-FFF2-40B4-BE49-F238E27FC236}">
                    <a16:creationId xmlns:a16="http://schemas.microsoft.com/office/drawing/2014/main" id="{79F0E75C-46FF-4F03-B9B4-3E8E41A603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19933" y="4525395"/>
                <a:ext cx="508000" cy="406400"/>
              </a:xfrm>
              <a:prstGeom prst="rect">
                <a:avLst/>
              </a:prstGeom>
            </p:spPr>
          </p:pic>
          <p:pic>
            <p:nvPicPr>
              <p:cNvPr id="29" name="Picture 28">
                <a:extLst>
                  <a:ext uri="{FF2B5EF4-FFF2-40B4-BE49-F238E27FC236}">
                    <a16:creationId xmlns:a16="http://schemas.microsoft.com/office/drawing/2014/main" id="{E40C2CC5-F0DD-46D4-B135-420CF445BCD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75229" y="4263548"/>
                <a:ext cx="508000" cy="406400"/>
              </a:xfrm>
              <a:prstGeom prst="rect">
                <a:avLst/>
              </a:prstGeom>
            </p:spPr>
          </p:pic>
        </p:grpSp>
      </p:grpSp>
      <p:sp>
        <p:nvSpPr>
          <p:cNvPr id="34" name="TextBox 33">
            <a:extLst>
              <a:ext uri="{FF2B5EF4-FFF2-40B4-BE49-F238E27FC236}">
                <a16:creationId xmlns:a16="http://schemas.microsoft.com/office/drawing/2014/main" id="{6AB5C757-E662-CA03-CEC3-068268DBBFA0}"/>
              </a:ext>
            </a:extLst>
          </p:cNvPr>
          <p:cNvSpPr txBox="1"/>
          <p:nvPr/>
        </p:nvSpPr>
        <p:spPr>
          <a:xfrm>
            <a:off x="4984320" y="333445"/>
            <a:ext cx="2203039" cy="707886"/>
          </a:xfrm>
          <a:prstGeom prst="rect">
            <a:avLst/>
          </a:prstGeom>
          <a:noFill/>
        </p:spPr>
        <p:txBody>
          <a:bodyPr wrap="none" rtlCol="0">
            <a:spAutoFit/>
          </a:bodyPr>
          <a:lstStyle/>
          <a:p>
            <a:pPr algn="ctr"/>
            <a:r>
              <a:rPr lang="en-US" sz="4000" dirty="0">
                <a:latin typeface="Avenir Next LT Pro Demi" panose="020B0704020202020204" pitchFamily="34" charset="0"/>
              </a:rPr>
              <a:t>Workout</a:t>
            </a:r>
          </a:p>
        </p:txBody>
      </p:sp>
    </p:spTree>
    <p:extLst>
      <p:ext uri="{BB962C8B-B14F-4D97-AF65-F5344CB8AC3E}">
        <p14:creationId xmlns:p14="http://schemas.microsoft.com/office/powerpoint/2010/main" val="585043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B2BC130-3B53-D03E-122F-CA7B81E1C8EA}"/>
              </a:ext>
            </a:extLst>
          </p:cNvPr>
          <p:cNvPicPr>
            <a:picLocks noChangeAspect="1"/>
          </p:cNvPicPr>
          <p:nvPr/>
        </p:nvPicPr>
        <p:blipFill>
          <a:blip r:embed="rId2"/>
          <a:stretch>
            <a:fillRect/>
          </a:stretch>
        </p:blipFill>
        <p:spPr>
          <a:xfrm>
            <a:off x="7361693" y="1302672"/>
            <a:ext cx="3618175" cy="4484576"/>
          </a:xfrm>
          <a:prstGeom prst="rect">
            <a:avLst/>
          </a:prstGeom>
          <a:effectLst>
            <a:outerShdw blurRad="50800" dist="38100" dir="2700000" algn="tl" rotWithShape="0">
              <a:prstClr val="black">
                <a:alpha val="40000"/>
              </a:prstClr>
            </a:outerShdw>
          </a:effectLst>
        </p:spPr>
      </p:pic>
      <p:sp>
        <p:nvSpPr>
          <p:cNvPr id="3" name="TextBox 2">
            <a:extLst>
              <a:ext uri="{FF2B5EF4-FFF2-40B4-BE49-F238E27FC236}">
                <a16:creationId xmlns:a16="http://schemas.microsoft.com/office/drawing/2014/main" id="{84C09F9E-EC2B-34ED-2976-68188E2783F9}"/>
              </a:ext>
            </a:extLst>
          </p:cNvPr>
          <p:cNvSpPr txBox="1"/>
          <p:nvPr/>
        </p:nvSpPr>
        <p:spPr>
          <a:xfrm>
            <a:off x="841903" y="1302672"/>
            <a:ext cx="6318314" cy="3908762"/>
          </a:xfrm>
          <a:prstGeom prst="rect">
            <a:avLst/>
          </a:prstGeom>
          <a:noFill/>
        </p:spPr>
        <p:txBody>
          <a:bodyPr wrap="square" rtlCol="0">
            <a:spAutoFit/>
          </a:bodyPr>
          <a:lstStyle/>
          <a:p>
            <a:r>
              <a:rPr lang="en-US" sz="2800" dirty="0">
                <a:latin typeface="Avenir Next LT Pro Demi" panose="020B0704020202020204" pitchFamily="34" charset="0"/>
              </a:rPr>
              <a:t>Revitalization Primer</a:t>
            </a:r>
          </a:p>
          <a:p>
            <a:r>
              <a:rPr lang="en-US" sz="2000" dirty="0">
                <a:latin typeface="Avenir Next LT Pro Light" panose="020B0304020202020204" pitchFamily="34" charset="0"/>
              </a:rPr>
              <a:t>200+ page customized guide designed to stimulate creativity and critical thinking around ways we can reduce wasteful processes and burdensome systems that are inherited over the years.</a:t>
            </a:r>
            <a:br>
              <a:rPr lang="en-US" sz="2000" dirty="0">
                <a:latin typeface="Avenir Next LT Pro Light" panose="020B0304020202020204" pitchFamily="34" charset="0"/>
              </a:rPr>
            </a:br>
            <a:br>
              <a:rPr lang="en-US" sz="2000" dirty="0">
                <a:latin typeface="Avenir Next LT Pro Light" panose="020B0304020202020204" pitchFamily="34" charset="0"/>
              </a:rPr>
            </a:br>
            <a:r>
              <a:rPr lang="en-US" sz="2000" dirty="0">
                <a:latin typeface="Avenir Next LT Pro Light" panose="020B0304020202020204" pitchFamily="34" charset="0"/>
              </a:rPr>
              <a:t>County-Wide &amp; Department-Specific:</a:t>
            </a:r>
            <a:br>
              <a:rPr lang="en-US" sz="2000" dirty="0">
                <a:latin typeface="Avenir Next LT Pro Light" panose="020B0304020202020204" pitchFamily="34" charset="0"/>
              </a:rPr>
            </a:br>
            <a:endParaRPr lang="en-US" sz="2000" dirty="0">
              <a:latin typeface="Avenir Next LT Pro Light" panose="020B0304020202020204" pitchFamily="34" charset="0"/>
            </a:endParaRPr>
          </a:p>
          <a:p>
            <a:pPr marL="457200" indent="-457200">
              <a:buFont typeface="Wingdings" panose="05000000000000000000" pitchFamily="2" charset="2"/>
              <a:buChar char="ü"/>
            </a:pPr>
            <a:r>
              <a:rPr lang="en-US" sz="2000" dirty="0">
                <a:latin typeface="Avenir Next LT Pro Light" panose="020B0304020202020204" pitchFamily="34" charset="0"/>
              </a:rPr>
              <a:t>Hypotheticals</a:t>
            </a:r>
          </a:p>
          <a:p>
            <a:pPr marL="457200" indent="-457200">
              <a:buFont typeface="Wingdings" panose="05000000000000000000" pitchFamily="2" charset="2"/>
              <a:buChar char="ü"/>
            </a:pPr>
            <a:r>
              <a:rPr lang="en-US" sz="2000" dirty="0">
                <a:latin typeface="Avenir Next LT Pro Light" panose="020B0304020202020204" pitchFamily="34" charset="0"/>
              </a:rPr>
              <a:t>What ifs</a:t>
            </a:r>
          </a:p>
          <a:p>
            <a:pPr marL="457200" indent="-457200">
              <a:buFont typeface="Wingdings" panose="05000000000000000000" pitchFamily="2" charset="2"/>
              <a:buChar char="ü"/>
            </a:pPr>
            <a:r>
              <a:rPr lang="en-US" sz="2000" dirty="0">
                <a:latin typeface="Avenir Next LT Pro Light" panose="020B0304020202020204" pitchFamily="34" charset="0"/>
              </a:rPr>
              <a:t>Provocative questions</a:t>
            </a:r>
          </a:p>
          <a:p>
            <a:pPr marL="457200" indent="-457200">
              <a:buFont typeface="Wingdings" panose="05000000000000000000" pitchFamily="2" charset="2"/>
              <a:buChar char="ü"/>
            </a:pPr>
            <a:r>
              <a:rPr lang="en-US" sz="2000" dirty="0">
                <a:latin typeface="Avenir Next LT Pro Light" panose="020B0304020202020204" pitchFamily="34" charset="0"/>
              </a:rPr>
              <a:t>Fictional case studies</a:t>
            </a:r>
          </a:p>
        </p:txBody>
      </p:sp>
      <p:sp>
        <p:nvSpPr>
          <p:cNvPr id="4" name="TextBox 3">
            <a:extLst>
              <a:ext uri="{FF2B5EF4-FFF2-40B4-BE49-F238E27FC236}">
                <a16:creationId xmlns:a16="http://schemas.microsoft.com/office/drawing/2014/main" id="{65130281-15E0-E660-9A3F-2D9443F3936B}"/>
              </a:ext>
            </a:extLst>
          </p:cNvPr>
          <p:cNvSpPr txBox="1"/>
          <p:nvPr/>
        </p:nvSpPr>
        <p:spPr>
          <a:xfrm>
            <a:off x="4984320" y="333445"/>
            <a:ext cx="2203039" cy="707886"/>
          </a:xfrm>
          <a:prstGeom prst="rect">
            <a:avLst/>
          </a:prstGeom>
          <a:noFill/>
        </p:spPr>
        <p:txBody>
          <a:bodyPr wrap="none" rtlCol="0">
            <a:spAutoFit/>
          </a:bodyPr>
          <a:lstStyle/>
          <a:p>
            <a:pPr algn="ctr"/>
            <a:r>
              <a:rPr lang="en-US" sz="4000" dirty="0">
                <a:latin typeface="Avenir Next LT Pro Demi" panose="020B0704020202020204" pitchFamily="34" charset="0"/>
              </a:rPr>
              <a:t>Workout</a:t>
            </a:r>
          </a:p>
        </p:txBody>
      </p:sp>
    </p:spTree>
    <p:extLst>
      <p:ext uri="{BB962C8B-B14F-4D97-AF65-F5344CB8AC3E}">
        <p14:creationId xmlns:p14="http://schemas.microsoft.com/office/powerpoint/2010/main" val="327484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B1F4ECB-28D6-2041-99F2-D15146C288AC}"/>
              </a:ext>
            </a:extLst>
          </p:cNvPr>
          <p:cNvSpPr txBox="1"/>
          <p:nvPr/>
        </p:nvSpPr>
        <p:spPr>
          <a:xfrm>
            <a:off x="5295303" y="333445"/>
            <a:ext cx="1581074" cy="707886"/>
          </a:xfrm>
          <a:prstGeom prst="rect">
            <a:avLst/>
          </a:prstGeom>
          <a:noFill/>
        </p:spPr>
        <p:txBody>
          <a:bodyPr wrap="none" rtlCol="0">
            <a:spAutoFit/>
          </a:bodyPr>
          <a:lstStyle/>
          <a:p>
            <a:pPr algn="ctr"/>
            <a:r>
              <a:rPr lang="en-US" sz="4000" dirty="0">
                <a:latin typeface="Avenir Next LT Pro Demi" panose="020B0704020202020204" pitchFamily="34" charset="0"/>
              </a:rPr>
              <a:t>SOAR</a:t>
            </a:r>
          </a:p>
        </p:txBody>
      </p:sp>
      <p:sp>
        <p:nvSpPr>
          <p:cNvPr id="5" name="TextBox 4">
            <a:extLst>
              <a:ext uri="{FF2B5EF4-FFF2-40B4-BE49-F238E27FC236}">
                <a16:creationId xmlns:a16="http://schemas.microsoft.com/office/drawing/2014/main" id="{4A79D762-C863-E46C-4E2A-302AA23B77C3}"/>
              </a:ext>
            </a:extLst>
          </p:cNvPr>
          <p:cNvSpPr txBox="1"/>
          <p:nvPr/>
        </p:nvSpPr>
        <p:spPr>
          <a:xfrm>
            <a:off x="653514" y="1674421"/>
            <a:ext cx="7733653" cy="4401205"/>
          </a:xfrm>
          <a:prstGeom prst="rect">
            <a:avLst/>
          </a:prstGeom>
          <a:noFill/>
        </p:spPr>
        <p:txBody>
          <a:bodyPr wrap="square">
            <a:spAutoFit/>
          </a:bodyPr>
          <a:lstStyle/>
          <a:p>
            <a:pPr marL="342900" marR="0" lvl="0" indent="-342900">
              <a:spcBef>
                <a:spcPts val="0"/>
              </a:spcBef>
              <a:spcAft>
                <a:spcPts val="0"/>
              </a:spcAft>
              <a:buFont typeface="+mj-lt"/>
              <a:buAutoNum type="arabicPeriod"/>
              <a:tabLst>
                <a:tab pos="457200" algn="l"/>
              </a:tabLst>
            </a:pPr>
            <a:r>
              <a:rPr lang="en-US" sz="2000" b="1" dirty="0">
                <a:effectLst/>
                <a:latin typeface="Avenir Next LT Pro Demi" panose="020B0704020202020204" pitchFamily="34" charset="0"/>
                <a:ea typeface="Times New Roman" panose="02020603050405020304" pitchFamily="18" charset="0"/>
              </a:rPr>
              <a:t>Strengths</a:t>
            </a:r>
            <a:r>
              <a:rPr lang="en-US" sz="2000" dirty="0">
                <a:effectLst/>
                <a:latin typeface="Avenir Next LT Pro Demi" panose="020B0704020202020204" pitchFamily="34" charset="0"/>
                <a:ea typeface="Times New Roman" panose="02020603050405020304" pitchFamily="18" charset="0"/>
              </a:rPr>
              <a:t>: </a:t>
            </a:r>
            <a:r>
              <a:rPr lang="en-US" sz="2000" dirty="0">
                <a:effectLst/>
                <a:latin typeface="Avenir Next LT Pro Light" panose="020B0304020202020204" pitchFamily="34" charset="0"/>
                <a:ea typeface="Times New Roman" panose="02020603050405020304" pitchFamily="18" charset="0"/>
              </a:rPr>
              <a:t>What are </a:t>
            </a:r>
            <a:r>
              <a:rPr lang="en-US" sz="2000" dirty="0">
                <a:latin typeface="Avenir Next LT Pro Light" panose="020B0304020202020204" pitchFamily="34" charset="0"/>
                <a:ea typeface="Times New Roman" panose="02020603050405020304" pitchFamily="18" charset="0"/>
              </a:rPr>
              <a:t>Aitkin’s </a:t>
            </a:r>
            <a:r>
              <a:rPr lang="en-US" sz="2000" dirty="0">
                <a:effectLst/>
                <a:latin typeface="Avenir Next LT Pro Light" panose="020B0304020202020204" pitchFamily="34" charset="0"/>
                <a:ea typeface="Times New Roman" panose="02020603050405020304" pitchFamily="18" charset="0"/>
              </a:rPr>
              <a:t>current internal strengths? This is about recognizing and appreciating what the organization does well and what unique resources it can leverage.</a:t>
            </a:r>
            <a:endParaRPr lang="en-US" dirty="0">
              <a:effectLst/>
              <a:latin typeface="Avenir Next LT Pro Light" panose="020B0304020202020204" pitchFamily="34" charset="0"/>
              <a:ea typeface="Calibri" panose="020F0502020204030204" pitchFamily="34" charset="0"/>
            </a:endParaRPr>
          </a:p>
          <a:p>
            <a:pPr marL="342900" marR="0" lvl="0" indent="-342900">
              <a:spcBef>
                <a:spcPts val="0"/>
              </a:spcBef>
              <a:spcAft>
                <a:spcPts val="0"/>
              </a:spcAft>
              <a:buFont typeface="+mj-lt"/>
              <a:buAutoNum type="arabicPeriod"/>
              <a:tabLst>
                <a:tab pos="457200" algn="l"/>
              </a:tabLst>
            </a:pPr>
            <a:r>
              <a:rPr lang="en-US" sz="2000" b="1" dirty="0">
                <a:effectLst/>
                <a:latin typeface="Avenir Next LT Pro Demi" panose="020B0704020202020204" pitchFamily="34" charset="0"/>
                <a:ea typeface="Times New Roman" panose="02020603050405020304" pitchFamily="18" charset="0"/>
              </a:rPr>
              <a:t>Opportunities</a:t>
            </a:r>
            <a:r>
              <a:rPr lang="en-US" sz="2000" dirty="0">
                <a:effectLst/>
                <a:latin typeface="Avenir Next LT Pro Demi" panose="020B0704020202020204" pitchFamily="34" charset="0"/>
                <a:ea typeface="Times New Roman" panose="02020603050405020304" pitchFamily="18" charset="0"/>
              </a:rPr>
              <a:t>: </a:t>
            </a:r>
            <a:r>
              <a:rPr lang="en-US" sz="2000" dirty="0">
                <a:effectLst/>
                <a:latin typeface="Avenir Next LT Pro Light" panose="020B0304020202020204" pitchFamily="34" charset="0"/>
                <a:ea typeface="Times New Roman" panose="02020603050405020304" pitchFamily="18" charset="0"/>
              </a:rPr>
              <a:t>What are the external opportunities available to </a:t>
            </a:r>
            <a:r>
              <a:rPr lang="en-US" sz="2000" dirty="0">
                <a:latin typeface="Avenir Next LT Pro Light" panose="020B0304020202020204" pitchFamily="34" charset="0"/>
                <a:ea typeface="Times New Roman" panose="02020603050405020304" pitchFamily="18" charset="0"/>
              </a:rPr>
              <a:t>Aitkin</a:t>
            </a:r>
            <a:r>
              <a:rPr lang="en-US" sz="2000" dirty="0">
                <a:effectLst/>
                <a:latin typeface="Avenir Next LT Pro Light" panose="020B0304020202020204" pitchFamily="34" charset="0"/>
                <a:ea typeface="Times New Roman" panose="02020603050405020304" pitchFamily="18" charset="0"/>
              </a:rPr>
              <a:t>? This could relate to trends, industry shifts, or other external factors that the Aitkin can capitalize on.</a:t>
            </a:r>
            <a:endParaRPr lang="en-US" dirty="0">
              <a:effectLst/>
              <a:latin typeface="Avenir Next LT Pro Light" panose="020B0304020202020204" pitchFamily="34" charset="0"/>
              <a:ea typeface="Calibri" panose="020F0502020204030204" pitchFamily="34" charset="0"/>
            </a:endParaRPr>
          </a:p>
          <a:p>
            <a:pPr marL="342900" marR="0" lvl="0" indent="-342900">
              <a:spcBef>
                <a:spcPts val="0"/>
              </a:spcBef>
              <a:spcAft>
                <a:spcPts val="0"/>
              </a:spcAft>
              <a:buFont typeface="+mj-lt"/>
              <a:buAutoNum type="arabicPeriod"/>
              <a:tabLst>
                <a:tab pos="457200" algn="l"/>
              </a:tabLst>
            </a:pPr>
            <a:r>
              <a:rPr lang="en-US" sz="2000" b="1" dirty="0">
                <a:effectLst/>
                <a:latin typeface="Avenir Next LT Pro Demi" panose="020B0704020202020204" pitchFamily="34" charset="0"/>
                <a:ea typeface="Times New Roman" panose="02020603050405020304" pitchFamily="18" charset="0"/>
              </a:rPr>
              <a:t>Aspirations</a:t>
            </a:r>
            <a:r>
              <a:rPr lang="en-US" sz="2000" dirty="0">
                <a:effectLst/>
                <a:latin typeface="Avenir Next LT Pro Demi" panose="020B0704020202020204" pitchFamily="34" charset="0"/>
                <a:ea typeface="Times New Roman" panose="02020603050405020304" pitchFamily="18" charset="0"/>
              </a:rPr>
              <a:t>: </a:t>
            </a:r>
            <a:r>
              <a:rPr lang="en-US" sz="2000" dirty="0">
                <a:effectLst/>
                <a:latin typeface="Avenir Next LT Pro Light" panose="020B0304020202020204" pitchFamily="34" charset="0"/>
                <a:ea typeface="Times New Roman" panose="02020603050405020304" pitchFamily="18" charset="0"/>
              </a:rPr>
              <a:t>Where does Aitkin want to go in the future? This is about understanding the organization's vision, mission, and the impact it wants to make on its citizens.</a:t>
            </a:r>
            <a:endParaRPr lang="en-US" dirty="0">
              <a:effectLst/>
              <a:latin typeface="Avenir Next LT Pro Light" panose="020B0304020202020204" pitchFamily="34" charset="0"/>
              <a:ea typeface="Calibri" panose="020F0502020204030204" pitchFamily="34" charset="0"/>
            </a:endParaRPr>
          </a:p>
          <a:p>
            <a:pPr marL="342900" marR="0" lvl="0" indent="-342900">
              <a:spcBef>
                <a:spcPts val="0"/>
              </a:spcBef>
              <a:spcAft>
                <a:spcPts val="0"/>
              </a:spcAft>
              <a:buFont typeface="+mj-lt"/>
              <a:buAutoNum type="arabicPeriod"/>
              <a:tabLst>
                <a:tab pos="457200" algn="l"/>
              </a:tabLst>
            </a:pPr>
            <a:r>
              <a:rPr lang="en-US" sz="2000" b="1" dirty="0">
                <a:effectLst/>
                <a:latin typeface="Avenir Next LT Pro Demi" panose="020B0704020202020204" pitchFamily="34" charset="0"/>
                <a:ea typeface="Times New Roman" panose="02020603050405020304" pitchFamily="18" charset="0"/>
              </a:rPr>
              <a:t>Results</a:t>
            </a:r>
            <a:r>
              <a:rPr lang="en-US" sz="2000" dirty="0">
                <a:effectLst/>
                <a:latin typeface="Avenir Next LT Pro Demi" panose="020B0704020202020204" pitchFamily="34" charset="0"/>
                <a:ea typeface="Times New Roman" panose="02020603050405020304" pitchFamily="18" charset="0"/>
              </a:rPr>
              <a:t>: </a:t>
            </a:r>
            <a:r>
              <a:rPr lang="en-US" sz="2000" dirty="0">
                <a:effectLst/>
                <a:latin typeface="Avenir Next LT Pro Light" panose="020B0304020202020204" pitchFamily="34" charset="0"/>
                <a:ea typeface="Times New Roman" panose="02020603050405020304" pitchFamily="18" charset="0"/>
              </a:rPr>
              <a:t>What measurable results will show that Aitkin is succeeding in achieving its aspirations? These could be key performance indicators, milestones, or other tangible outcomes that demonstrate progress.</a:t>
            </a:r>
            <a:endParaRPr lang="en-US" dirty="0">
              <a:effectLst/>
              <a:latin typeface="Avenir Next LT Pro Light" panose="020B0304020202020204" pitchFamily="34" charset="0"/>
              <a:ea typeface="Calibri" panose="020F0502020204030204" pitchFamily="34" charset="0"/>
            </a:endParaRPr>
          </a:p>
          <a:p>
            <a:pPr marL="0" marR="0">
              <a:spcBef>
                <a:spcPts val="0"/>
              </a:spcBef>
              <a:spcAft>
                <a:spcPts val="0"/>
              </a:spcAft>
            </a:pPr>
            <a:r>
              <a:rPr lang="en-US" sz="2000" dirty="0">
                <a:effectLst/>
                <a:latin typeface="Avenir Next LT Pro Light" panose="020B0304020202020204" pitchFamily="34" charset="0"/>
                <a:ea typeface="Calibri" panose="020F0502020204030204" pitchFamily="34" charset="0"/>
              </a:rPr>
              <a:t> </a:t>
            </a:r>
            <a:endParaRPr lang="en-US" dirty="0">
              <a:effectLst/>
              <a:latin typeface="Avenir Next LT Pro Light" panose="020B0304020202020204" pitchFamily="34" charset="0"/>
              <a:ea typeface="Calibri" panose="020F0502020204030204" pitchFamily="34" charset="0"/>
            </a:endParaRPr>
          </a:p>
        </p:txBody>
      </p:sp>
      <p:sp>
        <p:nvSpPr>
          <p:cNvPr id="9" name="TextBox 8">
            <a:extLst>
              <a:ext uri="{FF2B5EF4-FFF2-40B4-BE49-F238E27FC236}">
                <a16:creationId xmlns:a16="http://schemas.microsoft.com/office/drawing/2014/main" id="{A01417C2-E0C3-6031-8778-0DAB9483CB5B}"/>
              </a:ext>
            </a:extLst>
          </p:cNvPr>
          <p:cNvSpPr txBox="1"/>
          <p:nvPr/>
        </p:nvSpPr>
        <p:spPr>
          <a:xfrm>
            <a:off x="8567782" y="2199719"/>
            <a:ext cx="3108701" cy="2862322"/>
          </a:xfrm>
          <a:prstGeom prst="rect">
            <a:avLst/>
          </a:prstGeom>
          <a:solidFill>
            <a:schemeClr val="bg1">
              <a:alpha val="83000"/>
            </a:schemeClr>
          </a:solidFill>
        </p:spPr>
        <p:txBody>
          <a:bodyPr wrap="square">
            <a:spAutoFit/>
          </a:bodyPr>
          <a:lstStyle/>
          <a:p>
            <a:pPr marR="0" lvl="0">
              <a:spcBef>
                <a:spcPts val="0"/>
              </a:spcBef>
              <a:spcAft>
                <a:spcPts val="0"/>
              </a:spcAft>
              <a:buSzPts val="1000"/>
              <a:tabLst>
                <a:tab pos="457200" algn="l"/>
              </a:tabLst>
            </a:pPr>
            <a:r>
              <a:rPr lang="en-US" sz="1800" dirty="0">
                <a:effectLst/>
                <a:latin typeface="Avenir Next LT Pro Demi" panose="020B0704020202020204" pitchFamily="34" charset="0"/>
                <a:ea typeface="Times New Roman" panose="02020603050405020304" pitchFamily="18" charset="0"/>
              </a:rPr>
              <a:t>Strengths</a:t>
            </a:r>
          </a:p>
          <a:p>
            <a:pPr marL="342900" marR="0" lvl="0" indent="-342900">
              <a:spcBef>
                <a:spcPts val="0"/>
              </a:spcBef>
              <a:spcAft>
                <a:spcPts val="0"/>
              </a:spcAft>
              <a:buSzPts val="1000"/>
              <a:buFont typeface="Symbol" panose="05050102010706020507" pitchFamily="18" charset="2"/>
              <a:buChar char=""/>
              <a:tabLst>
                <a:tab pos="457200" algn="l"/>
              </a:tabLst>
            </a:pPr>
            <a:r>
              <a:rPr lang="en-US" sz="1800" dirty="0">
                <a:effectLst/>
                <a:latin typeface="Avenir Next LT Pro Light" panose="020B0304020202020204" pitchFamily="34" charset="0"/>
                <a:ea typeface="Times New Roman" panose="02020603050405020304" pitchFamily="18" charset="0"/>
              </a:rPr>
              <a:t>Group Facilitation</a:t>
            </a:r>
            <a:endParaRPr lang="en-US" sz="1600" dirty="0">
              <a:effectLst/>
              <a:latin typeface="Avenir Next LT Pro Light" panose="020B030402020202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dirty="0">
                <a:effectLst/>
                <a:latin typeface="Avenir Next LT Pro Light" panose="020B0304020202020204" pitchFamily="34" charset="0"/>
                <a:ea typeface="Times New Roman" panose="02020603050405020304" pitchFamily="18" charset="0"/>
              </a:rPr>
              <a:t>Group Decision-Making</a:t>
            </a:r>
            <a:endParaRPr lang="en-US" sz="1600" dirty="0">
              <a:effectLst/>
              <a:latin typeface="Avenir Next LT Pro Light" panose="020B030402020202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dirty="0">
                <a:effectLst/>
                <a:latin typeface="Avenir Next LT Pro Light" panose="020B0304020202020204" pitchFamily="34" charset="0"/>
                <a:ea typeface="Times New Roman" panose="02020603050405020304" pitchFamily="18" charset="0"/>
              </a:rPr>
              <a:t>Empathy/Understanding</a:t>
            </a:r>
            <a:endParaRPr lang="en-US" sz="1600" dirty="0">
              <a:effectLst/>
              <a:latin typeface="Avenir Next LT Pro Light" panose="020B030402020202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dirty="0">
                <a:effectLst/>
                <a:latin typeface="Avenir Next LT Pro Light" panose="020B0304020202020204" pitchFamily="34" charset="0"/>
                <a:ea typeface="Times New Roman" panose="02020603050405020304" pitchFamily="18" charset="0"/>
              </a:rPr>
              <a:t>Guided Learning</a:t>
            </a:r>
            <a:endParaRPr lang="en-US" sz="1600" dirty="0">
              <a:effectLst/>
              <a:latin typeface="Avenir Next LT Pro Light" panose="020B030402020202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dirty="0">
                <a:effectLst/>
                <a:latin typeface="Avenir Next LT Pro Light" panose="020B0304020202020204" pitchFamily="34" charset="0"/>
                <a:ea typeface="Times New Roman" panose="02020603050405020304" pitchFamily="18" charset="0"/>
              </a:rPr>
              <a:t>Inspirational Leadership</a:t>
            </a:r>
            <a:endParaRPr lang="en-US" sz="1600" dirty="0">
              <a:effectLst/>
              <a:latin typeface="Avenir Next LT Pro Light" panose="020B030402020202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dirty="0">
                <a:effectLst/>
                <a:latin typeface="Avenir Next LT Pro Light" panose="020B0304020202020204" pitchFamily="34" charset="0"/>
                <a:ea typeface="Times New Roman" panose="02020603050405020304" pitchFamily="18" charset="0"/>
              </a:rPr>
              <a:t>Emotional Support</a:t>
            </a:r>
            <a:endParaRPr lang="en-US" sz="1600" dirty="0">
              <a:effectLst/>
              <a:latin typeface="Avenir Next LT Pro Light" panose="020B030402020202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dirty="0">
                <a:effectLst/>
                <a:latin typeface="Avenir Next LT Pro Light" panose="020B0304020202020204" pitchFamily="34" charset="0"/>
                <a:ea typeface="Times New Roman" panose="02020603050405020304" pitchFamily="18" charset="0"/>
              </a:rPr>
              <a:t>Consensus Building</a:t>
            </a:r>
            <a:endParaRPr lang="en-US" sz="1600" dirty="0">
              <a:effectLst/>
              <a:latin typeface="Avenir Next LT Pro Light" panose="020B030402020202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dirty="0">
                <a:effectLst/>
                <a:latin typeface="Avenir Next LT Pro Light" panose="020B0304020202020204" pitchFamily="34" charset="0"/>
                <a:ea typeface="Times New Roman" panose="02020603050405020304" pitchFamily="18" charset="0"/>
              </a:rPr>
              <a:t>Experience Sharing</a:t>
            </a:r>
            <a:endParaRPr lang="en-US" sz="1600" dirty="0">
              <a:effectLst/>
              <a:latin typeface="Avenir Next LT Pro Light" panose="020B030402020202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dirty="0">
                <a:effectLst/>
                <a:latin typeface="Avenir Next LT Pro Light" panose="020B0304020202020204" pitchFamily="34" charset="0"/>
                <a:ea typeface="Times New Roman" panose="02020603050405020304" pitchFamily="18" charset="0"/>
              </a:rPr>
              <a:t>Analytical Capability</a:t>
            </a:r>
          </a:p>
        </p:txBody>
      </p:sp>
    </p:spTree>
    <p:extLst>
      <p:ext uri="{BB962C8B-B14F-4D97-AF65-F5344CB8AC3E}">
        <p14:creationId xmlns:p14="http://schemas.microsoft.com/office/powerpoint/2010/main" val="358818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671</Words>
  <Application>Microsoft Office PowerPoint</Application>
  <PresentationFormat>Widescreen</PresentationFormat>
  <Paragraphs>115</Paragraphs>
  <Slides>5</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Arial</vt:lpstr>
      <vt:lpstr>Avenir Next LT Pro Demi</vt:lpstr>
      <vt:lpstr>Avenir Next LT Pro Light</vt:lpstr>
      <vt:lpstr>Calibri</vt:lpstr>
      <vt:lpstr>Calibri Light</vt:lpstr>
      <vt:lpstr>Symbol</vt:lpstr>
      <vt:lpstr>Wingdings</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Brendel, William</dc:creator>
  <cp:lastModifiedBy>Brendel, William</cp:lastModifiedBy>
  <cp:revision>13</cp:revision>
  <dcterms:created xsi:type="dcterms:W3CDTF">2023-10-09T13:27:56Z</dcterms:created>
  <dcterms:modified xsi:type="dcterms:W3CDTF">2023-10-10T15:35:06Z</dcterms:modified>
</cp:coreProperties>
</file>